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media/image20.jpg" ContentType="image/jpeg"/>
  <Override PartName="/ppt/media/image21.jpg" ContentType="image/jpeg"/>
  <Override PartName="/ppt/media/image2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38" r:id="rId2"/>
  </p:sldMasterIdLst>
  <p:sldIdLst>
    <p:sldId id="256" r:id="rId3"/>
    <p:sldId id="260" r:id="rId4"/>
    <p:sldId id="258" r:id="rId5"/>
    <p:sldId id="264" r:id="rId6"/>
    <p:sldId id="265" r:id="rId7"/>
    <p:sldId id="268" r:id="rId8"/>
    <p:sldId id="274" r:id="rId9"/>
    <p:sldId id="275" r:id="rId10"/>
    <p:sldId id="267" r:id="rId11"/>
    <p:sldId id="262" r:id="rId12"/>
    <p:sldId id="263" r:id="rId13"/>
    <p:sldId id="288" r:id="rId14"/>
    <p:sldId id="286" r:id="rId15"/>
    <p:sldId id="290" r:id="rId16"/>
    <p:sldId id="292" r:id="rId17"/>
    <p:sldId id="257" r:id="rId18"/>
    <p:sldId id="277" r:id="rId19"/>
    <p:sldId id="278" r:id="rId20"/>
    <p:sldId id="280" r:id="rId21"/>
    <p:sldId id="279" r:id="rId22"/>
    <p:sldId id="261" r:id="rId23"/>
    <p:sldId id="285" r:id="rId24"/>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1" d="100"/>
          <a:sy n="71" d="100"/>
        </p:scale>
        <p:origin x="1356" y="60"/>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1D8BD707-D9CF-40AE-B4C6-C98DA3205C09}" type="datetimeFigureOut">
              <a:rPr lang="en-US" smtClean="0"/>
              <a:pPr/>
              <a:t>5/21/2019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sr-Latn-BA"/>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sr-Latn-BA" smtClean="0"/>
              <a:pPr/>
              <a:t>‹#›</a:t>
            </a:fld>
            <a:endParaRPr lang="sr-Latn-B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5/21/2019</a:t>
            </a:fld>
            <a:endParaRPr lang="en-US"/>
          </a:p>
        </p:txBody>
      </p:sp>
      <p:sp>
        <p:nvSpPr>
          <p:cNvPr id="5" name="Footer Placeholder 4"/>
          <p:cNvSpPr>
            <a:spLocks noGrp="1"/>
          </p:cNvSpPr>
          <p:nvPr>
            <p:ph type="ftr" sz="quarter" idx="11"/>
          </p:nvPr>
        </p:nvSpPr>
        <p:spPr/>
        <p:txBody>
          <a:bodyPr/>
          <a:lstStyle/>
          <a:p>
            <a:endParaRPr lang="sr-Latn-BA"/>
          </a:p>
        </p:txBody>
      </p:sp>
      <p:sp>
        <p:nvSpPr>
          <p:cNvPr id="6" name="Slide Number Placeholder 5"/>
          <p:cNvSpPr>
            <a:spLocks noGrp="1"/>
          </p:cNvSpPr>
          <p:nvPr>
            <p:ph type="sldNum" sz="quarter" idx="12"/>
          </p:nvPr>
        </p:nvSpPr>
        <p:spPr/>
        <p:txBody>
          <a:bodyPr/>
          <a:lstStyle/>
          <a:p>
            <a:fld id="{B6F15528-21DE-4FAA-801E-634DDDAF4B2B}" type="slidenum">
              <a:rPr lang="sr-Latn-BA" smtClean="0"/>
              <a:pPr/>
              <a:t>‹#›</a:t>
            </a:fld>
            <a:endParaRPr lang="sr-Latn-B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5/21/2019</a:t>
            </a:fld>
            <a:endParaRPr lang="en-US"/>
          </a:p>
        </p:txBody>
      </p:sp>
      <p:sp>
        <p:nvSpPr>
          <p:cNvPr id="5" name="Footer Placeholder 4"/>
          <p:cNvSpPr>
            <a:spLocks noGrp="1"/>
          </p:cNvSpPr>
          <p:nvPr>
            <p:ph type="ftr" sz="quarter" idx="11"/>
          </p:nvPr>
        </p:nvSpPr>
        <p:spPr/>
        <p:txBody>
          <a:bodyPr/>
          <a:lstStyle/>
          <a:p>
            <a:endParaRPr lang="sr-Latn-BA"/>
          </a:p>
        </p:txBody>
      </p:sp>
      <p:sp>
        <p:nvSpPr>
          <p:cNvPr id="6" name="Slide Number Placeholder 5"/>
          <p:cNvSpPr>
            <a:spLocks noGrp="1"/>
          </p:cNvSpPr>
          <p:nvPr>
            <p:ph type="sldNum" sz="quarter" idx="12"/>
          </p:nvPr>
        </p:nvSpPr>
        <p:spPr/>
        <p:txBody>
          <a:bodyPr/>
          <a:lstStyle/>
          <a:p>
            <a:fld id="{B6F15528-21DE-4FAA-801E-634DDDAF4B2B}" type="slidenum">
              <a:rPr lang="sr-Latn-BA" smtClean="0"/>
              <a:pPr/>
              <a:t>‹#›</a:t>
            </a:fld>
            <a:endParaRPr lang="sr-Latn-B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6567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sz="3200" b="1"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1381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876300" y="1576070"/>
            <a:ext cx="3477260" cy="3451860"/>
          </a:xfrm>
          <a:prstGeom prst="rect">
            <a:avLst/>
          </a:prstGeom>
        </p:spPr>
        <p:txBody>
          <a:bodyPr wrap="square" lIns="0" tIns="0" rIns="0" bIns="0">
            <a:spAutoFit/>
          </a:bodyPr>
          <a:lstStyle>
            <a:lvl1pPr>
              <a:defRPr sz="3200" b="1" i="0">
                <a:solidFill>
                  <a:srgbClr val="DB2200"/>
                </a:solidFill>
                <a:latin typeface="Times New Roman"/>
                <a:cs typeface="Times New Roman"/>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298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695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5/21/2019</a:t>
            </a:fld>
            <a:endParaRPr lang="en-US"/>
          </a:p>
        </p:txBody>
      </p:sp>
      <p:sp>
        <p:nvSpPr>
          <p:cNvPr id="5" name="Footer Placeholder 4"/>
          <p:cNvSpPr>
            <a:spLocks noGrp="1"/>
          </p:cNvSpPr>
          <p:nvPr>
            <p:ph type="ftr" sz="quarter" idx="11"/>
          </p:nvPr>
        </p:nvSpPr>
        <p:spPr/>
        <p:txBody>
          <a:bodyPr/>
          <a:lstStyle/>
          <a:p>
            <a:endParaRPr lang="sr-Latn-BA"/>
          </a:p>
        </p:txBody>
      </p:sp>
      <p:sp>
        <p:nvSpPr>
          <p:cNvPr id="6" name="Slide Number Placeholder 5"/>
          <p:cNvSpPr>
            <a:spLocks noGrp="1"/>
          </p:cNvSpPr>
          <p:nvPr>
            <p:ph type="sldNum" sz="quarter" idx="12"/>
          </p:nvPr>
        </p:nvSpPr>
        <p:spPr/>
        <p:txBody>
          <a:bodyPr/>
          <a:lstStyle/>
          <a:p>
            <a:fld id="{B6F15528-21DE-4FAA-801E-634DDDAF4B2B}" type="slidenum">
              <a:rPr lang="sr-Latn-BA" smtClean="0"/>
              <a:pPr/>
              <a:t>‹#›</a:t>
            </a:fld>
            <a:endParaRPr lang="sr-Latn-BA"/>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5/21/2019</a:t>
            </a:fld>
            <a:endParaRPr lang="en-US"/>
          </a:p>
        </p:txBody>
      </p:sp>
      <p:sp>
        <p:nvSpPr>
          <p:cNvPr id="5" name="Footer Placeholder 4"/>
          <p:cNvSpPr>
            <a:spLocks noGrp="1"/>
          </p:cNvSpPr>
          <p:nvPr>
            <p:ph type="ftr" sz="quarter" idx="11"/>
          </p:nvPr>
        </p:nvSpPr>
        <p:spPr/>
        <p:txBody>
          <a:bodyPr/>
          <a:lstStyle/>
          <a:p>
            <a:endParaRPr lang="sr-Latn-BA"/>
          </a:p>
        </p:txBody>
      </p:sp>
      <p:sp>
        <p:nvSpPr>
          <p:cNvPr id="6" name="Slide Number Placeholder 5"/>
          <p:cNvSpPr>
            <a:spLocks noGrp="1"/>
          </p:cNvSpPr>
          <p:nvPr>
            <p:ph type="sldNum" sz="quarter" idx="12"/>
          </p:nvPr>
        </p:nvSpPr>
        <p:spPr/>
        <p:txBody>
          <a:bodyPr/>
          <a:lstStyle/>
          <a:p>
            <a:fld id="{B6F15528-21DE-4FAA-801E-634DDDAF4B2B}" type="slidenum">
              <a:rPr lang="sr-Latn-BA" smtClean="0"/>
              <a:pPr/>
              <a:t>‹#›</a:t>
            </a:fld>
            <a:endParaRPr lang="sr-Latn-BA"/>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5/21/2019</a:t>
            </a:fld>
            <a:endParaRPr lang="en-US"/>
          </a:p>
        </p:txBody>
      </p:sp>
      <p:sp>
        <p:nvSpPr>
          <p:cNvPr id="6" name="Footer Placeholder 5"/>
          <p:cNvSpPr>
            <a:spLocks noGrp="1"/>
          </p:cNvSpPr>
          <p:nvPr>
            <p:ph type="ftr" sz="quarter" idx="11"/>
          </p:nvPr>
        </p:nvSpPr>
        <p:spPr/>
        <p:txBody>
          <a:bodyPr/>
          <a:lstStyle/>
          <a:p>
            <a:endParaRPr lang="sr-Latn-BA"/>
          </a:p>
        </p:txBody>
      </p:sp>
      <p:sp>
        <p:nvSpPr>
          <p:cNvPr id="7" name="Slide Number Placeholder 6"/>
          <p:cNvSpPr>
            <a:spLocks noGrp="1"/>
          </p:cNvSpPr>
          <p:nvPr>
            <p:ph type="sldNum" sz="quarter" idx="12"/>
          </p:nvPr>
        </p:nvSpPr>
        <p:spPr/>
        <p:txBody>
          <a:bodyPr/>
          <a:lstStyle/>
          <a:p>
            <a:fld id="{B6F15528-21DE-4FAA-801E-634DDDAF4B2B}" type="slidenum">
              <a:rPr lang="sr-Latn-BA" smtClean="0"/>
              <a:pPr/>
              <a:t>‹#›</a:t>
            </a:fld>
            <a:endParaRPr lang="sr-Latn-BA"/>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5/21/2019</a:t>
            </a:fld>
            <a:endParaRPr lang="en-US"/>
          </a:p>
        </p:txBody>
      </p:sp>
      <p:sp>
        <p:nvSpPr>
          <p:cNvPr id="8" name="Footer Placeholder 7"/>
          <p:cNvSpPr>
            <a:spLocks noGrp="1"/>
          </p:cNvSpPr>
          <p:nvPr>
            <p:ph type="ftr" sz="quarter" idx="11"/>
          </p:nvPr>
        </p:nvSpPr>
        <p:spPr/>
        <p:txBody>
          <a:bodyPr/>
          <a:lstStyle/>
          <a:p>
            <a:endParaRPr lang="sr-Latn-BA"/>
          </a:p>
        </p:txBody>
      </p:sp>
      <p:sp>
        <p:nvSpPr>
          <p:cNvPr id="9" name="Slide Number Placeholder 8"/>
          <p:cNvSpPr>
            <a:spLocks noGrp="1"/>
          </p:cNvSpPr>
          <p:nvPr>
            <p:ph type="sldNum" sz="quarter" idx="12"/>
          </p:nvPr>
        </p:nvSpPr>
        <p:spPr/>
        <p:txBody>
          <a:bodyPr/>
          <a:lstStyle/>
          <a:p>
            <a:fld id="{B6F15528-21DE-4FAA-801E-634DDDAF4B2B}" type="slidenum">
              <a:rPr lang="sr-Latn-BA" smtClean="0"/>
              <a:pPr/>
              <a:t>‹#›</a:t>
            </a:fld>
            <a:endParaRPr lang="sr-Latn-BA"/>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5/21/2019</a:t>
            </a:fld>
            <a:endParaRPr lang="en-US"/>
          </a:p>
        </p:txBody>
      </p:sp>
      <p:sp>
        <p:nvSpPr>
          <p:cNvPr id="4" name="Footer Placeholder 3"/>
          <p:cNvSpPr>
            <a:spLocks noGrp="1"/>
          </p:cNvSpPr>
          <p:nvPr>
            <p:ph type="ftr" sz="quarter" idx="11"/>
          </p:nvPr>
        </p:nvSpPr>
        <p:spPr/>
        <p:txBody>
          <a:bodyPr/>
          <a:lstStyle/>
          <a:p>
            <a:endParaRPr lang="sr-Latn-BA"/>
          </a:p>
        </p:txBody>
      </p:sp>
      <p:sp>
        <p:nvSpPr>
          <p:cNvPr id="5" name="Slide Number Placeholder 4"/>
          <p:cNvSpPr>
            <a:spLocks noGrp="1"/>
          </p:cNvSpPr>
          <p:nvPr>
            <p:ph type="sldNum" sz="quarter" idx="12"/>
          </p:nvPr>
        </p:nvSpPr>
        <p:spPr/>
        <p:txBody>
          <a:bodyPr/>
          <a:lstStyle/>
          <a:p>
            <a:fld id="{B6F15528-21DE-4FAA-801E-634DDDAF4B2B}" type="slidenum">
              <a:rPr lang="sr-Latn-BA" smtClean="0"/>
              <a:pPr/>
              <a:t>‹#›</a:t>
            </a:fld>
            <a:endParaRPr lang="sr-Latn-BA"/>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5/21/2019</a:t>
            </a:fld>
            <a:endParaRPr lang="en-US"/>
          </a:p>
        </p:txBody>
      </p:sp>
      <p:sp>
        <p:nvSpPr>
          <p:cNvPr id="3" name="Footer Placeholder 2"/>
          <p:cNvSpPr>
            <a:spLocks noGrp="1"/>
          </p:cNvSpPr>
          <p:nvPr>
            <p:ph type="ftr" sz="quarter" idx="11"/>
          </p:nvPr>
        </p:nvSpPr>
        <p:spPr/>
        <p:txBody>
          <a:bodyPr/>
          <a:lstStyle/>
          <a:p>
            <a:endParaRPr lang="sr-Latn-BA"/>
          </a:p>
        </p:txBody>
      </p:sp>
      <p:sp>
        <p:nvSpPr>
          <p:cNvPr id="4" name="Slide Number Placeholder 3"/>
          <p:cNvSpPr>
            <a:spLocks noGrp="1"/>
          </p:cNvSpPr>
          <p:nvPr>
            <p:ph type="sldNum" sz="quarter" idx="12"/>
          </p:nvPr>
        </p:nvSpPr>
        <p:spPr/>
        <p:txBody>
          <a:bodyPr/>
          <a:lstStyle/>
          <a:p>
            <a:fld id="{B6F15528-21DE-4FAA-801E-634DDDAF4B2B}" type="slidenum">
              <a:rPr lang="sr-Latn-BA" smtClean="0"/>
              <a:pPr/>
              <a:t>‹#›</a:t>
            </a:fld>
            <a:endParaRPr lang="sr-Latn-B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1D8BD707-D9CF-40AE-B4C6-C98DA3205C09}" type="datetimeFigureOut">
              <a:rPr lang="en-US" smtClean="0"/>
              <a:pPr/>
              <a:t>5/21/2019</a:t>
            </a:fld>
            <a:endParaRPr lang="en-US"/>
          </a:p>
        </p:txBody>
      </p:sp>
      <p:sp>
        <p:nvSpPr>
          <p:cNvPr id="6" name="Footer Placeholder 5"/>
          <p:cNvSpPr>
            <a:spLocks noGrp="1"/>
          </p:cNvSpPr>
          <p:nvPr>
            <p:ph type="ftr" sz="quarter" idx="11"/>
          </p:nvPr>
        </p:nvSpPr>
        <p:spPr/>
        <p:txBody>
          <a:bodyPr/>
          <a:lstStyle/>
          <a:p>
            <a:endParaRPr lang="sr-Latn-BA"/>
          </a:p>
        </p:txBody>
      </p:sp>
      <p:sp>
        <p:nvSpPr>
          <p:cNvPr id="7" name="Slide Number Placeholder 6"/>
          <p:cNvSpPr>
            <a:spLocks noGrp="1"/>
          </p:cNvSpPr>
          <p:nvPr>
            <p:ph type="sldNum" sz="quarter" idx="12"/>
          </p:nvPr>
        </p:nvSpPr>
        <p:spPr/>
        <p:txBody>
          <a:bodyPr/>
          <a:lstStyle/>
          <a:p>
            <a:fld id="{B6F15528-21DE-4FAA-801E-634DDDAF4B2B}" type="slidenum">
              <a:rPr lang="sr-Latn-BA" smtClean="0"/>
              <a:pPr/>
              <a:t>‹#›</a:t>
            </a:fld>
            <a:endParaRPr lang="sr-Latn-BA"/>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1D8BD707-D9CF-40AE-B4C6-C98DA3205C09}" type="datetimeFigureOut">
              <a:rPr lang="en-US" smtClean="0"/>
              <a:pPr/>
              <a:t>5/21/2019</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sr-Latn-BA"/>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sr-Latn-BA" smtClean="0"/>
              <a:pPr/>
              <a:t>‹#›</a:t>
            </a:fld>
            <a:endParaRPr lang="sr-Latn-BA"/>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90000"/>
            <a:alpha val="16000"/>
          </a:schemeClr>
        </a:solidFill>
        <a:effectLst/>
      </p:bgPr>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1D8BD707-D9CF-40AE-B4C6-C98DA3205C09}" type="datetimeFigureOut">
              <a:rPr lang="en-US" smtClean="0"/>
              <a:pPr/>
              <a:t>5/21/2019</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sr-Latn-BA"/>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sr-Latn-BA" smtClean="0"/>
              <a:pPr/>
              <a:t>‹#›</a:t>
            </a:fld>
            <a:endParaRPr lang="sr-Latn-BA"/>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76300" y="1586229"/>
            <a:ext cx="7391400" cy="1871979"/>
          </a:xfrm>
          <a:prstGeom prst="rect">
            <a:avLst/>
          </a:prstGeom>
        </p:spPr>
        <p:txBody>
          <a:bodyPr wrap="square" lIns="0" tIns="0" rIns="0" bIns="0">
            <a:spAutoFit/>
          </a:bodyPr>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819150" y="1586229"/>
            <a:ext cx="7505700" cy="3412490"/>
          </a:xfrm>
          <a:prstGeom prst="rect">
            <a:avLst/>
          </a:prstGeom>
        </p:spPr>
        <p:txBody>
          <a:bodyPr wrap="square" lIns="0" tIns="0" rIns="0" bIns="0">
            <a:spAutoFit/>
          </a:bodyPr>
          <a:lstStyle>
            <a:lvl1pPr>
              <a:defRPr sz="3200" b="1"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5/21/2019</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sz="18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006625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rot="10800000" flipV="1">
            <a:off x="3657600" y="5105400"/>
            <a:ext cx="5867400" cy="1490152"/>
          </a:xfrm>
          <a:prstGeom prst="rect">
            <a:avLst/>
          </a:prstGeom>
        </p:spPr>
        <p:txBody>
          <a:bodyPr vert="horz" wrap="square" lIns="0" tIns="12700" rIns="0" bIns="0" rtlCol="0">
            <a:spAutoFit/>
          </a:bodyPr>
          <a:lstStyle/>
          <a:p>
            <a:pPr marL="12700" algn="ctr">
              <a:lnSpc>
                <a:spcPct val="100000"/>
              </a:lnSpc>
              <a:spcBef>
                <a:spcPts val="100"/>
              </a:spcBef>
            </a:pPr>
            <a:r>
              <a:rPr lang="sr-Cyrl-RS" sz="3200" b="1" spc="-5" dirty="0" smtClean="0">
                <a:solidFill>
                  <a:schemeClr val="tx2">
                    <a:lumMod val="75000"/>
                  </a:schemeClr>
                </a:solidFill>
                <a:latin typeface="Times New Roman"/>
                <a:cs typeface="Times New Roman"/>
              </a:rPr>
              <a:t>КЛИМАТСКЕ ПРОМЈЕНЕ</a:t>
            </a:r>
            <a:r>
              <a:rPr lang="sr-Latn-BA" sz="3200" b="1" spc="-5" dirty="0" smtClean="0">
                <a:solidFill>
                  <a:schemeClr val="tx2">
                    <a:lumMod val="75000"/>
                  </a:schemeClr>
                </a:solidFill>
                <a:latin typeface="Times New Roman"/>
                <a:cs typeface="Times New Roman"/>
              </a:rPr>
              <a:t>     </a:t>
            </a:r>
            <a:r>
              <a:rPr lang="sr-Cyrl-RS" sz="3200" b="1" spc="-5" dirty="0" smtClean="0">
                <a:solidFill>
                  <a:schemeClr val="tx2">
                    <a:lumMod val="75000"/>
                  </a:schemeClr>
                </a:solidFill>
                <a:latin typeface="Times New Roman"/>
                <a:cs typeface="Times New Roman"/>
              </a:rPr>
              <a:t> </a:t>
            </a:r>
            <a:r>
              <a:rPr lang="sr-Latn-BA" sz="3200" b="1" spc="-5" dirty="0" smtClean="0">
                <a:solidFill>
                  <a:schemeClr val="tx2">
                    <a:lumMod val="75000"/>
                  </a:schemeClr>
                </a:solidFill>
                <a:latin typeface="Times New Roman"/>
                <a:cs typeface="Times New Roman"/>
              </a:rPr>
              <a:t>   </a:t>
            </a:r>
            <a:r>
              <a:rPr lang="sr-Cyrl-RS" sz="3200" b="1" spc="-5" dirty="0" smtClean="0">
                <a:solidFill>
                  <a:schemeClr val="tx2">
                    <a:lumMod val="75000"/>
                  </a:schemeClr>
                </a:solidFill>
                <a:latin typeface="Times New Roman"/>
                <a:cs typeface="Times New Roman"/>
              </a:rPr>
              <a:t>И УТИЦАЈ НА БИОДИВЕРЗИТЕТ</a:t>
            </a:r>
            <a:endParaRPr sz="4400" b="1" dirty="0">
              <a:solidFill>
                <a:schemeClr val="tx2">
                  <a:lumMod val="75000"/>
                </a:schemeClr>
              </a:solidFill>
              <a:latin typeface="Times New Roman"/>
              <a:cs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304800" y="381000"/>
            <a:ext cx="8534400" cy="60198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2057400" y="3200400"/>
            <a:ext cx="4724400" cy="3352800"/>
          </a:xfrm>
          <a:prstGeom prst="round2DiagRect">
            <a:avLst/>
          </a:prstGeom>
          <a:blipFill>
            <a:blip r:embed="rId2" cstate="print"/>
            <a:stretch>
              <a:fillRect/>
            </a:stretch>
          </a:blipFill>
        </p:spPr>
        <p:txBody>
          <a:bodyPr wrap="square" lIns="0" tIns="0" rIns="0" bIns="0" rtlCol="0"/>
          <a:lstStyle/>
          <a:p>
            <a:endParaRPr/>
          </a:p>
        </p:txBody>
      </p:sp>
      <p:sp>
        <p:nvSpPr>
          <p:cNvPr id="3" name="TextBox 2"/>
          <p:cNvSpPr txBox="1"/>
          <p:nvPr/>
        </p:nvSpPr>
        <p:spPr>
          <a:xfrm>
            <a:off x="304800" y="1066800"/>
            <a:ext cx="7162800" cy="2308324"/>
          </a:xfrm>
          <a:prstGeom prst="rect">
            <a:avLst/>
          </a:prstGeom>
          <a:noFill/>
        </p:spPr>
        <p:txBody>
          <a:bodyPr wrap="square" rtlCol="0">
            <a:spAutoFit/>
          </a:bodyPr>
          <a:lstStyle/>
          <a:p>
            <a:r>
              <a:rPr lang="sr-Cyrl-BA" sz="2400" dirty="0" smtClean="0">
                <a:solidFill>
                  <a:schemeClr val="accent4">
                    <a:lumMod val="50000"/>
                  </a:schemeClr>
                </a:solidFill>
              </a:rPr>
              <a:t>Све климатске промјене утичу и на биодиверзитет. Велики проблем је такође  отапање ледених глечера и самим тим угржавање свих животињских врста које живе на предјелима захваћеним овим промјенама.</a:t>
            </a:r>
            <a:endParaRPr lang="sr-Latn-BA" sz="2400" dirty="0">
              <a:solidFill>
                <a:schemeClr val="accent4">
                  <a:lumMod val="50000"/>
                </a:schemeClr>
              </a:solidFill>
            </a:endParaRPr>
          </a:p>
        </p:txBody>
      </p:sp>
      <p:sp>
        <p:nvSpPr>
          <p:cNvPr id="4" name="TextBox 3"/>
          <p:cNvSpPr txBox="1"/>
          <p:nvPr/>
        </p:nvSpPr>
        <p:spPr>
          <a:xfrm>
            <a:off x="228600" y="304800"/>
            <a:ext cx="6553200" cy="523220"/>
          </a:xfrm>
          <a:prstGeom prst="rect">
            <a:avLst/>
          </a:prstGeom>
          <a:noFill/>
        </p:spPr>
        <p:txBody>
          <a:bodyPr wrap="square" rtlCol="0">
            <a:spAutoFit/>
          </a:bodyPr>
          <a:lstStyle/>
          <a:p>
            <a:r>
              <a:rPr lang="sr-Cyrl-BA" sz="2800" b="1" dirty="0" smtClean="0">
                <a:solidFill>
                  <a:schemeClr val="accent5">
                    <a:lumMod val="50000"/>
                  </a:schemeClr>
                </a:solidFill>
              </a:rPr>
              <a:t>Проблеми у леденим крајевима</a:t>
            </a:r>
            <a:endParaRPr lang="sr-Latn-BA" sz="2800" b="1" dirty="0">
              <a:solidFill>
                <a:schemeClr val="accent5">
                  <a:lumMod val="50000"/>
                </a:schemeClr>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pPr algn="ctr"/>
            <a:r>
              <a:rPr lang="sr-Cyrl-RS" dirty="0" smtClean="0">
                <a:latin typeface="Times New Roman" panose="02020603050405020304" pitchFamily="18" charset="0"/>
                <a:cs typeface="Times New Roman" panose="02020603050405020304" pitchFamily="18" charset="0"/>
              </a:rPr>
              <a:t>ВАЖНО ЈЕ ДА ЗАПАМТИТЕ СЉЕДЕЋЕ</a:t>
            </a:r>
          </a:p>
          <a:p>
            <a:pPr algn="ctr"/>
            <a:endParaRPr lang="sr-Cyrl-RS" dirty="0">
              <a:latin typeface="Times New Roman" panose="02020603050405020304" pitchFamily="18" charset="0"/>
              <a:cs typeface="Times New Roman" panose="02020603050405020304" pitchFamily="18" charset="0"/>
            </a:endParaRPr>
          </a:p>
          <a:p>
            <a:pPr algn="ctr"/>
            <a:r>
              <a:rPr lang="sr-Cyrl-RS" sz="1600" dirty="0" smtClean="0">
                <a:latin typeface="Times New Roman" panose="02020603050405020304" pitchFamily="18" charset="0"/>
                <a:cs typeface="Times New Roman" panose="02020603050405020304" pitchFamily="18" charset="0"/>
              </a:rPr>
              <a:t>НЕЋЕМО НУЖНО ИЗГУБИТИ СВЕ БИЉНЕ И ЖИВОТИЊСКЕ ВРСТЕ КОЈЕ СУ НАМ ПОЗНАТЕ ИЗ ХЛАДНИХ ИЛИ УМЈЕРЕНИХ ОБЛАСТИ СВИЈЕТА, МАДА ЈЕ ИСТОРИЈА ПУНА ПРИМЈЕРА БИЉНИХ И ЖИВОТИЊСКИХ  ВРСТА КОЈЕ СУ СЕ ПРИЛАГОДИЛЕ НОВИМ ЖИВОТНИМ УСЛОВИМА. ИСТРАЖИВАЊА ПОКАЗУЈУ ДА ЈЕ ОДРЕЂЕНИМ ВРСТАМА ИЗУЗЕТНО ТЕШКО ДА СЕ ПРИЛАГОДЕ КАДА ДОЂЕ ДО ПРОМЈЕНЕ.ИПАК, НЕКЕ ВРСТЕ БИЉАКА НА АРКТИКУ ЋЕ МОЋИ ДА ОПСТАНУ НА МАЊИМ ПОВРШИНАМА ХЛАДНОГ ТЛА -  ЏЕПОВИМА.</a:t>
            </a:r>
            <a:endParaRP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6298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376"/>
            <a:ext cx="9144000" cy="6858000"/>
          </a:xfrm>
          <a:prstGeom prst="rect">
            <a:avLst/>
          </a:prstGeom>
        </p:spPr>
      </p:pic>
      <p:sp>
        <p:nvSpPr>
          <p:cNvPr id="3" name="Rectangle 2"/>
          <p:cNvSpPr/>
          <p:nvPr/>
        </p:nvSpPr>
        <p:spPr>
          <a:xfrm>
            <a:off x="0" y="76200"/>
            <a:ext cx="9144000" cy="1200329"/>
          </a:xfrm>
          <a:prstGeom prst="rect">
            <a:avLst/>
          </a:prstGeom>
        </p:spPr>
        <p:txBody>
          <a:bodyPr wrap="square">
            <a:spAutoFit/>
          </a:bodyPr>
          <a:lstStyle/>
          <a:p>
            <a:pPr algn="ctr"/>
            <a:r>
              <a:rPr lang="sr-Cyrl-R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ЊЕМАЧКИ ИСТРАЖИВАЧИ </a:t>
            </a:r>
            <a:r>
              <a:rPr lang="sr-Cyrl-R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ПРЕДВИЂАЈУ </a:t>
            </a:r>
            <a:r>
              <a:rPr lang="sr-Cyrl-RS"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ДА ЋЕ СЕ ПРЕКО 80 % БИЉНИХ И ЖИВОТИЊСКХ ВРСТА КОЈЕ ЖИВЕ У ПОЛАРНИМ ОБЛАСТИМА СУОЧИТИ СА ВЕЛИКИМ ПРОМЈЕНАМА У НАРЕДНИХ 80 ГОДИНА КОЈЕ МОГУ УГРОЗИТИ ЊИХОВ </a:t>
            </a:r>
            <a:r>
              <a:rPr lang="sr-Cyrl-R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ОПСТАНАК</a:t>
            </a:r>
            <a:r>
              <a:rPr lang="en-U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sr-Cyrl-RS"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8099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685800"/>
            <a:ext cx="7315200" cy="5486400"/>
          </a:xfrm>
          <a:prstGeom prst="rect">
            <a:avLst/>
          </a:prstGeom>
        </p:spPr>
      </p:pic>
      <p:sp>
        <p:nvSpPr>
          <p:cNvPr id="3" name="TextBox 2"/>
          <p:cNvSpPr txBox="1"/>
          <p:nvPr/>
        </p:nvSpPr>
        <p:spPr>
          <a:xfrm>
            <a:off x="1409700" y="990600"/>
            <a:ext cx="6324600" cy="5632311"/>
          </a:xfrm>
          <a:prstGeom prst="rect">
            <a:avLst/>
          </a:prstGeom>
          <a:noFill/>
        </p:spPr>
        <p:txBody>
          <a:bodyPr wrap="square" rtlCol="0">
            <a:spAutoFit/>
          </a:bodyPr>
          <a:lstStyle/>
          <a:p>
            <a:r>
              <a:rPr lang="sr-Cyrl-RS" sz="2000" b="1" dirty="0">
                <a:solidFill>
                  <a:schemeClr val="accent6">
                    <a:lumMod val="50000"/>
                  </a:schemeClr>
                </a:solidFill>
                <a:latin typeface="Times New Roman" panose="02020603050405020304" pitchFamily="18" charset="0"/>
                <a:cs typeface="Times New Roman" panose="02020603050405020304" pitchFamily="18" charset="0"/>
              </a:rPr>
              <a:t>КАКВЕ ПРОМЈЕНЕ СЕ МОГУ ДЕСИТИ СА БИЉНИМ И ЖИВОТИЊСКИМ  </a:t>
            </a:r>
            <a:r>
              <a:rPr lang="sr-Cyrl-RS" sz="2000" b="1" dirty="0" smtClean="0">
                <a:solidFill>
                  <a:schemeClr val="accent6">
                    <a:lumMod val="50000"/>
                  </a:schemeClr>
                </a:solidFill>
                <a:latin typeface="Times New Roman" panose="02020603050405020304" pitchFamily="18" charset="0"/>
                <a:cs typeface="Times New Roman" panose="02020603050405020304" pitchFamily="18" charset="0"/>
              </a:rPr>
              <a:t>СВИЈЕТОМ </a:t>
            </a:r>
            <a:r>
              <a:rPr lang="sr-Cyrl-RS" sz="2000" b="1" dirty="0">
                <a:solidFill>
                  <a:schemeClr val="accent6">
                    <a:lumMod val="50000"/>
                  </a:schemeClr>
                </a:solidFill>
                <a:latin typeface="Times New Roman" panose="02020603050405020304" pitchFamily="18" charset="0"/>
                <a:cs typeface="Times New Roman" panose="02020603050405020304" pitchFamily="18" charset="0"/>
              </a:rPr>
              <a:t>СА ПОВЕЋАЊЕМ ГЛОБАЛНЕ ТЕМПЕРАТУРЕ </a:t>
            </a:r>
            <a:r>
              <a:rPr lang="sr-Cyrl-RS" sz="2000" b="1" dirty="0" smtClean="0">
                <a:solidFill>
                  <a:schemeClr val="accent6">
                    <a:lumMod val="50000"/>
                  </a:schemeClr>
                </a:solidFill>
                <a:latin typeface="Times New Roman" panose="02020603050405020304" pitchFamily="18" charset="0"/>
                <a:cs typeface="Times New Roman" panose="02020603050405020304" pitchFamily="18" charset="0"/>
              </a:rPr>
              <a:t>?</a:t>
            </a:r>
            <a:endParaRPr lang="en-US" sz="2000" b="1" dirty="0" smtClean="0">
              <a:solidFill>
                <a:schemeClr val="accent6">
                  <a:lumMod val="50000"/>
                </a:schemeClr>
              </a:solidFill>
              <a:latin typeface="Times New Roman" panose="02020603050405020304" pitchFamily="18" charset="0"/>
              <a:cs typeface="Times New Roman" panose="02020603050405020304" pitchFamily="18" charset="0"/>
            </a:endParaRPr>
          </a:p>
          <a:p>
            <a:pPr algn="ct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ЗАМИСЛИТЕ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ДА ЕВРОПСКЕ ШУМЕ </a:t>
            </a: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ЗАМИЈЕНЕ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САВАНЕ ПОПУТ ОНИХ У АФРИЦИ И ДА ДРВЕЋЕ ПОЧНЕ ДА РАСТЕ НА ЛЕДЕНОМ АРКТИКУ!</a:t>
            </a:r>
          </a:p>
          <a:p>
            <a:pPr algn="ctr"/>
            <a:endPar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ПРЕДВИЂАЊЕ ОВИХ </a:t>
            </a: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ПРОМЈЕНА НЕ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ЗНАЧЕ ДА ЋЕ СЕ ОНЕ И </a:t>
            </a: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ДОГОДИТИ, НЕ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САМО ЗАТО ШТО ЈЕ ТЕШКО ПРЕДВИДЈЕТИ БУДУЋНОСТ ЗЕМЉЕ, ВЕЋ ЗАТО ШТО НА ЊИХ УТИЧЕ ВЕЛИКИ БРОЈ ФАКТОРА. ПОРЕД </a:t>
            </a: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ТОГА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ЉУДИ МОГУ ДА НЕШТО И </a:t>
            </a:r>
            <a:r>
              <a:rPr lang="sr-Cyrl-RS" sz="2000"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ПРОМИЈЕНЕ </a:t>
            </a:r>
            <a:r>
              <a:rPr lang="sr-Cyrl-RS" sz="20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У МЕЂУВРЕМЕНУ.</a:t>
            </a:r>
          </a:p>
          <a:p>
            <a:endParaRPr lang="en-US" sz="2000"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endParaRPr lang="sr-Cyrl-RS" sz="2000" dirty="0">
              <a:latin typeface="Times New Roman" panose="02020603050405020304" pitchFamily="18" charset="0"/>
              <a:cs typeface="Times New Roman" panose="02020603050405020304" pitchFamily="18" charset="0"/>
            </a:endParaRPr>
          </a:p>
          <a:p>
            <a:endParaRPr lang="sr-Cyrl-R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843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820" y="533400"/>
            <a:ext cx="7739380" cy="5662960"/>
          </a:xfrm>
          <a:prstGeom prst="rect">
            <a:avLst/>
          </a:prstGeom>
        </p:spPr>
      </p:pic>
      <p:sp>
        <p:nvSpPr>
          <p:cNvPr id="3" name="Rectangle 2"/>
          <p:cNvSpPr/>
          <p:nvPr/>
        </p:nvSpPr>
        <p:spPr>
          <a:xfrm>
            <a:off x="762000" y="1102722"/>
            <a:ext cx="7696200" cy="3693319"/>
          </a:xfrm>
          <a:prstGeom prst="rect">
            <a:avLst/>
          </a:prstGeom>
          <a:noFill/>
        </p:spPr>
        <p:txBody>
          <a:bodyPr wrap="square" lIns="91440" tIns="45720" rIns="91440" bIns="45720">
            <a:spAutoFit/>
          </a:bodyPr>
          <a:lstStyle/>
          <a:p>
            <a:pPr algn="ctr"/>
            <a:r>
              <a:rPr lang="sr-Cyrl-RS"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ТРАВНАТЕ ЗАЈЕДНИЦЕ  КАО ШТО СУ ПРЕРИЈЕ У РАВНИЦАМА СЈЕВЕРНЕ АМЕРИКЕ, ГДЈЕ ИМА ДОВОЉНО ВОДЕ, ПРЕКРИВЕНЕ СУ ТРАВОМ, И РИЈЕТКИМ ДРВЕЋЕМ </a:t>
            </a:r>
            <a:r>
              <a:rPr lang="sr-Cyrl-RS"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sr-Cyrl-RS"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ВЕЋИНОМ ХРАСТОМ И ВРБОМ. НЕ ПОСТОЈИ МНОГО ВРСТА ЖИВОТИЊА КОЈЕ ЖИВЕ У ОВИМ ТРАВНАТИМ ЗАЈЕДНИЦАМА, АЛИ ЈЕ ЊИХОВА БРОЈНОСТ ВЕЛИКА. ТОКОМ ГОДИНЕ ЖИВОТИЊЕ СЕ СУОЧАВАЈУ СА ТОПЛИМ ЉЕТИМА И ХЛАДНИМ ЗИМАМ</a:t>
            </a:r>
            <a:r>
              <a:rPr lang="en-US" b="1"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a:t>
            </a:r>
            <a:endParaRPr lang="sr-Cyrl-RS"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sr-Cyrl-RS" b="1"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sr-Cyrl-RS" b="1" dirty="0" smtClean="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БИЉНЕ И ЖИВОТИЊСКЕ ВРСТЕ КОЈЕ ДАНАС ЖИВЕ У ОВИМ ОБЛАСТИМА МОРАЋЕ ДА СЕ ПРИЛАГОДЕ ЖИВОТУ, У НОВИМ ВЛАЖНИЈИМ И ТОПЛИЈИМ КЛИМАТСКИМ УСЛОВИМА. У НЕКИМ СЛУЧАЈЕВИМА МОЖДА ЋЕ СЕ  ТРАВНАТЕ ЗАЈЕДНИЦЕ ПРЕТВОРИТИ У ПУСТИЊЕ. </a:t>
            </a:r>
            <a:endParaRPr lang="en-US" b="1" cap="none" spc="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7464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682498"/>
            <a:ext cx="8839200" cy="5867400"/>
          </a:xfrm>
          <a:prstGeom prst="rect">
            <a:avLst/>
          </a:prstGeom>
          <a:blipFill>
            <a:blip r:embed="rId2" cstate="print"/>
            <a:stretch>
              <a:fillRect/>
            </a:stretch>
          </a:blipFill>
        </p:spPr>
        <p:txBody>
          <a:bodyPr wrap="square" lIns="0" tIns="0" rIns="0" bIns="0" rtlCol="0"/>
          <a:lstStyle/>
          <a:p>
            <a:endParaRPr lang="sr-Cyrl-RS" sz="2000" b="1" dirty="0" smtClean="0">
              <a:solidFill>
                <a:schemeClr val="bg1"/>
              </a:solidFill>
            </a:endParaRPr>
          </a:p>
          <a:p>
            <a:r>
              <a:rPr lang="sr-Cyrl-RS" sz="2000" b="1" dirty="0" smtClean="0">
                <a:solidFill>
                  <a:schemeClr val="bg1"/>
                </a:solidFill>
              </a:rPr>
              <a:t>НЕДАВНО  </a:t>
            </a:r>
            <a:r>
              <a:rPr lang="sr-Cyrl-RS" sz="2000" b="1" dirty="0">
                <a:solidFill>
                  <a:schemeClr val="bg1"/>
                </a:solidFill>
              </a:rPr>
              <a:t>ЈЕ ТИМ НАУЧНИКА СА ИНСТИТУТА ПОСТДАМ УПОЗОРИО ДА КЛИМАТСКЕ ПРОМЈЕНЕ МОГУ УТИЦАТИ ДА НАША ПЛАНЕТА ИЗГЛЕДА ДРУГАЧИЈЕ У БУДУЋНОСТИ</a:t>
            </a:r>
          </a:p>
          <a:p>
            <a:endParaRPr lang="sr-Cyrl-RS" sz="2000" b="1" dirty="0">
              <a:solidFill>
                <a:schemeClr val="bg1"/>
              </a:solidFill>
            </a:endParaRPr>
          </a:p>
          <a:p>
            <a:endParaRPr lang="sr-Cyrl-RS" sz="2000" b="1" dirty="0" smtClean="0">
              <a:solidFill>
                <a:schemeClr val="bg1"/>
              </a:solidFill>
            </a:endParaRPr>
          </a:p>
          <a:p>
            <a:endParaRPr lang="sr-Cyrl-RS" sz="2000" b="1" dirty="0">
              <a:solidFill>
                <a:schemeClr val="bg1"/>
              </a:solidFill>
            </a:endParaRPr>
          </a:p>
          <a:p>
            <a:endParaRPr lang="sr-Cyrl-RS" sz="2000" b="1" dirty="0" smtClean="0">
              <a:solidFill>
                <a:schemeClr val="bg1"/>
              </a:solidFill>
            </a:endParaRPr>
          </a:p>
          <a:p>
            <a:endParaRPr lang="sr-Cyrl-RS" sz="2000" b="1" dirty="0">
              <a:solidFill>
                <a:schemeClr val="bg1"/>
              </a:solidFill>
            </a:endParaRPr>
          </a:p>
          <a:p>
            <a:r>
              <a:rPr lang="sr-Cyrl-RS" sz="2000" b="1" dirty="0" smtClean="0">
                <a:solidFill>
                  <a:schemeClr val="bg1"/>
                </a:solidFill>
              </a:rPr>
              <a:t>ЈЕДАН </a:t>
            </a:r>
            <a:r>
              <a:rPr lang="sr-Cyrl-RS" sz="2000" b="1" dirty="0">
                <a:solidFill>
                  <a:schemeClr val="bg1"/>
                </a:solidFill>
              </a:rPr>
              <a:t>ОД ВОДЕЋИХ НАУЧНИКА СЕБАСТИЈАН </a:t>
            </a:r>
            <a:r>
              <a:rPr lang="sr-Cyrl-RS" sz="2000" b="1" dirty="0" smtClean="0">
                <a:solidFill>
                  <a:schemeClr val="bg1"/>
                </a:solidFill>
              </a:rPr>
              <a:t>ОСТБЕРГ КАЖЕ </a:t>
            </a:r>
            <a:r>
              <a:rPr lang="sr-Cyrl-RS" sz="2000" b="1" dirty="0">
                <a:solidFill>
                  <a:schemeClr val="bg1"/>
                </a:solidFill>
              </a:rPr>
              <a:t>НАКОН СВОГ ИСТРАЖИВАЊА</a:t>
            </a:r>
            <a:r>
              <a:rPr lang="sr-Cyrl-RS" sz="2000" b="1" dirty="0" smtClean="0">
                <a:solidFill>
                  <a:schemeClr val="bg1"/>
                </a:solidFill>
              </a:rPr>
              <a:t>; „У </a:t>
            </a:r>
            <a:r>
              <a:rPr lang="sr-Cyrl-RS" sz="2000" b="1" dirty="0">
                <a:solidFill>
                  <a:schemeClr val="bg1"/>
                </a:solidFill>
              </a:rPr>
              <a:t>СУШТИНИ МОГЛИ БИ ИЗА СЕБЕ ДА ОСТАВИМО </a:t>
            </a:r>
            <a:r>
              <a:rPr lang="sr-Cyrl-RS" sz="2000" b="1" dirty="0" smtClean="0">
                <a:solidFill>
                  <a:schemeClr val="bg1"/>
                </a:solidFill>
              </a:rPr>
              <a:t>СВИЈЕТ </a:t>
            </a:r>
            <a:r>
              <a:rPr lang="sr-Cyrl-RS" sz="2000" b="1" dirty="0">
                <a:solidFill>
                  <a:schemeClr val="bg1"/>
                </a:solidFill>
              </a:rPr>
              <a:t>КАКАВ ДАНАС ПОЗНАЈЕМО</a:t>
            </a:r>
            <a:r>
              <a:rPr lang="sr-Cyrl-RS" sz="2000" b="1" dirty="0" smtClean="0">
                <a:solidFill>
                  <a:schemeClr val="bg1"/>
                </a:solidFill>
              </a:rPr>
              <a:t>“</a:t>
            </a:r>
            <a:r>
              <a:rPr lang="en-US" sz="2000" b="1" dirty="0" smtClean="0">
                <a:solidFill>
                  <a:schemeClr val="bg1"/>
                </a:solidFill>
              </a:rPr>
              <a:t>.</a:t>
            </a:r>
            <a:endParaRPr lang="sr-Cyrl-RS" sz="2000" b="1" dirty="0">
              <a:solidFill>
                <a:schemeClr val="bg1"/>
              </a:solidFill>
            </a:endParaRPr>
          </a:p>
        </p:txBody>
      </p:sp>
      <p:sp>
        <p:nvSpPr>
          <p:cNvPr id="4" name="TextBox 3"/>
          <p:cNvSpPr txBox="1"/>
          <p:nvPr/>
        </p:nvSpPr>
        <p:spPr>
          <a:xfrm>
            <a:off x="381000" y="291353"/>
            <a:ext cx="8077200" cy="400110"/>
          </a:xfrm>
          <a:prstGeom prst="rect">
            <a:avLst/>
          </a:prstGeom>
          <a:noFill/>
        </p:spPr>
        <p:txBody>
          <a:bodyPr wrap="square" rtlCol="0">
            <a:spAutoFit/>
          </a:bodyPr>
          <a:lstStyle/>
          <a:p>
            <a:r>
              <a:rPr lang="sr-Cyrl-BA" sz="2000" b="1" dirty="0" smtClean="0"/>
              <a:t>Промјене у клими и окружењу усљед климатских промјена:</a:t>
            </a:r>
            <a:endParaRPr lang="sr-Latn-BA" sz="20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419600" y="3429000"/>
            <a:ext cx="4572000" cy="32766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304800" y="228600"/>
            <a:ext cx="5257800" cy="3330399"/>
          </a:xfrm>
          <a:prstGeom prst="rect">
            <a:avLst/>
          </a:prstGeom>
        </p:spPr>
        <p:txBody>
          <a:bodyPr vert="horz" wrap="square" lIns="0" tIns="55880" rIns="0" bIns="0" rtlCol="0">
            <a:spAutoFit/>
          </a:bodyPr>
          <a:lstStyle/>
          <a:p>
            <a:pPr marL="12700" marR="5080" indent="3175" algn="ctr">
              <a:lnSpc>
                <a:spcPts val="3570"/>
              </a:lnSpc>
              <a:spcBef>
                <a:spcPts val="440"/>
              </a:spcBef>
            </a:pPr>
            <a:r>
              <a:rPr lang="ru-RU" dirty="0" smtClean="0">
                <a:solidFill>
                  <a:schemeClr val="accent5">
                    <a:lumMod val="50000"/>
                  </a:schemeClr>
                </a:solidFill>
                <a:effectLst>
                  <a:outerShdw blurRad="38100" dist="38100" dir="2700000" algn="tl">
                    <a:srgbClr val="000000">
                      <a:alpha val="43137"/>
                    </a:srgbClr>
                  </a:outerShdw>
                </a:effectLst>
              </a:rPr>
              <a:t>Очекује се смањење сњежног  прекривача и дужине зимског  периода што утиче на резерве воде  у земљишту</a:t>
            </a:r>
            <a:r>
              <a:rPr lang="ru-RU" u="sng" dirty="0" smtClean="0">
                <a:solidFill>
                  <a:schemeClr val="accent5">
                    <a:lumMod val="50000"/>
                  </a:schemeClr>
                </a:solidFill>
                <a:effectLst>
                  <a:outerShdw blurRad="38100" dist="38100" dir="2700000" algn="tl">
                    <a:srgbClr val="000000">
                      <a:alpha val="43137"/>
                    </a:srgbClr>
                  </a:outerShdw>
                </a:effectLst>
              </a:rPr>
              <a:t>.</a:t>
            </a:r>
            <a:endParaRPr u="sng" dirty="0">
              <a:solidFill>
                <a:schemeClr val="accent5">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152400" y="457200"/>
            <a:ext cx="5257800" cy="1323439"/>
          </a:xfrm>
          <a:prstGeom prst="rect">
            <a:avLst/>
          </a:prstGeom>
          <a:noFill/>
        </p:spPr>
        <p:txBody>
          <a:bodyPr wrap="square" rtlCol="0">
            <a:spAutoFit/>
          </a:bodyPr>
          <a:lstStyle/>
          <a:p>
            <a:r>
              <a:rPr lang="sr-Cyrl-BA" sz="2000" dirty="0" smtClean="0">
                <a:effectLst>
                  <a:outerShdw blurRad="38100" dist="38100" dir="2700000" algn="tl">
                    <a:srgbClr val="000000">
                      <a:alpha val="43137"/>
                    </a:srgbClr>
                  </a:outerShdw>
                </a:effectLst>
              </a:rPr>
              <a:t>Све су чешће суше и поплаве са све озбиљнијим посљедицама по флору и фауну свих предјела захваћених сушом и поплавама.</a:t>
            </a:r>
            <a:endParaRPr lang="sr-Latn-BA" sz="2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0" y="420478"/>
            <a:ext cx="9144001" cy="3568028"/>
          </a:xfrm>
          <a:prstGeom prst="rect">
            <a:avLst/>
          </a:prstGeom>
        </p:spPr>
        <p:txBody>
          <a:bodyPr vert="horz" wrap="square" lIns="0" tIns="46990" rIns="0" bIns="0" rtlCol="0">
            <a:spAutoFit/>
          </a:bodyPr>
          <a:lstStyle/>
          <a:p>
            <a:pPr marL="12700" marR="5080" algn="ctr">
              <a:lnSpc>
                <a:spcPct val="92900"/>
              </a:lnSpc>
              <a:spcBef>
                <a:spcPts val="370"/>
              </a:spcBef>
            </a:pPr>
            <a:r>
              <a:rPr lang="ru-RU" spc="-5" dirty="0" smtClean="0">
                <a:solidFill>
                  <a:schemeClr val="tx1"/>
                </a:solidFill>
              </a:rPr>
              <a:t>Вода за пиће, индустријску и пољопривредну  употребу, постаће оскудна јер пораст температуре  још више угрожава већ погођене ресурсе подземних  вода.</a:t>
            </a:r>
            <a:endParaRPr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idx="1"/>
          </p:nvPr>
        </p:nvSpPr>
        <p:spPr>
          <a:xfrm>
            <a:off x="457200" y="1481328"/>
            <a:ext cx="8229600" cy="2811347"/>
          </a:xfrm>
          <a:prstGeom prst="rect">
            <a:avLst/>
          </a:prstGeom>
        </p:spPr>
        <p:txBody>
          <a:bodyPr vert="horz" wrap="square" lIns="0" tIns="47625" rIns="0" bIns="0" rtlCol="0">
            <a:spAutoFit/>
          </a:bodyPr>
          <a:lstStyle/>
          <a:p>
            <a:pPr marL="69850" marR="115570">
              <a:lnSpc>
                <a:spcPct val="92800"/>
              </a:lnSpc>
              <a:spcBef>
                <a:spcPts val="375"/>
              </a:spcBef>
            </a:pPr>
            <a:r>
              <a:rPr lang="ru-RU" dirty="0" smtClean="0"/>
              <a:t> Климатске пром</a:t>
            </a:r>
            <a:r>
              <a:rPr lang="sr-Cyrl-RS" dirty="0" smtClean="0"/>
              <a:t>ј</a:t>
            </a:r>
            <a:r>
              <a:rPr lang="ru-RU" dirty="0" smtClean="0"/>
              <a:t>ене су узроковане  глобалним загријавањем тј. повећањем просјека укупне температуре наше планете</a:t>
            </a:r>
            <a:r>
              <a:rPr lang="en-US" dirty="0" smtClean="0"/>
              <a:t>.</a:t>
            </a:r>
            <a:endParaRPr lang="ru-RU" dirty="0" smtClean="0"/>
          </a:p>
          <a:p>
            <a:pPr marL="69850" marR="115570">
              <a:lnSpc>
                <a:spcPct val="92800"/>
              </a:lnSpc>
              <a:spcBef>
                <a:spcPts val="375"/>
              </a:spcBef>
            </a:pPr>
            <a:r>
              <a:rPr lang="ru-RU" dirty="0" smtClean="0"/>
              <a:t>Као резултат повећања температуре на  Земљи се јављају промјене у количини  падавина и нивоу мора које у великој мјери  утичу на живи свијет</a:t>
            </a:r>
            <a:r>
              <a:rPr lang="en-US" dirty="0" smtClean="0"/>
              <a:t>.</a:t>
            </a:r>
            <a:endParaRPr lang="ru-RU" dirty="0"/>
          </a:p>
        </p:txBody>
      </p:sp>
      <p:sp>
        <p:nvSpPr>
          <p:cNvPr id="2" name="object 2"/>
          <p:cNvSpPr txBox="1">
            <a:spLocks noGrp="1"/>
          </p:cNvSpPr>
          <p:nvPr>
            <p:ph type="title"/>
          </p:nvPr>
        </p:nvSpPr>
        <p:spPr>
          <a:xfrm>
            <a:off x="457200" y="260010"/>
            <a:ext cx="7152640" cy="1120820"/>
          </a:xfrm>
          <a:prstGeom prst="rect">
            <a:avLst/>
          </a:prstGeom>
        </p:spPr>
        <p:txBody>
          <a:bodyPr vert="horz" wrap="square" lIns="0" tIns="12700" rIns="0" bIns="0" rtlCol="0">
            <a:spAutoFit/>
          </a:bodyPr>
          <a:lstStyle/>
          <a:p>
            <a:pPr marL="12700">
              <a:lnSpc>
                <a:spcPct val="100000"/>
              </a:lnSpc>
              <a:spcBef>
                <a:spcPts val="100"/>
              </a:spcBef>
            </a:pPr>
            <a:r>
              <a:rPr lang="sr-Cyrl-BA" sz="3600" spc="-5" dirty="0" smtClean="0">
                <a:solidFill>
                  <a:srgbClr val="0000FF"/>
                </a:solidFill>
              </a:rPr>
              <a:t>Шта узрокује климатске промјене?</a:t>
            </a:r>
            <a:endParaRPr sz="3600" dirty="0"/>
          </a:p>
        </p:txBody>
      </p:sp>
      <p:sp>
        <p:nvSpPr>
          <p:cNvPr id="11" name="object 11"/>
          <p:cNvSpPr/>
          <p:nvPr/>
        </p:nvSpPr>
        <p:spPr>
          <a:xfrm>
            <a:off x="5943600" y="4353896"/>
            <a:ext cx="3027680" cy="1518920"/>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381000" y="4292675"/>
            <a:ext cx="1905000" cy="1676400"/>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3432810" y="4298689"/>
            <a:ext cx="2278379" cy="1995170"/>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57200" y="838200"/>
            <a:ext cx="8229600" cy="5257800"/>
          </a:xfrm>
          <a:prstGeom prst="rect">
            <a:avLst/>
          </a:prstGeom>
          <a:blipFill>
            <a:blip r:embed="rId2" cstate="print"/>
            <a:stretch>
              <a:fillRect/>
            </a:stretch>
          </a:blipFill>
        </p:spPr>
        <p:txBody>
          <a:bodyPr wrap="square" lIns="0" tIns="0" rIns="0" bIns="0" rtlCol="0"/>
          <a:lstStyle/>
          <a:p>
            <a:endParaRPr/>
          </a:p>
        </p:txBody>
      </p:sp>
      <p:sp>
        <p:nvSpPr>
          <p:cNvPr id="3" name="TextBox 2"/>
          <p:cNvSpPr txBox="1"/>
          <p:nvPr/>
        </p:nvSpPr>
        <p:spPr>
          <a:xfrm>
            <a:off x="609600" y="304800"/>
            <a:ext cx="5715000" cy="369332"/>
          </a:xfrm>
          <a:prstGeom prst="rect">
            <a:avLst/>
          </a:prstGeom>
          <a:noFill/>
        </p:spPr>
        <p:txBody>
          <a:bodyPr wrap="square" rtlCol="0">
            <a:spAutoFit/>
          </a:bodyPr>
          <a:lstStyle/>
          <a:p>
            <a:r>
              <a:rPr lang="sr-Cyrl-BA" dirty="0" smtClean="0"/>
              <a:t>Проблем је свакако у глобалном загријавању</a:t>
            </a:r>
            <a:endParaRPr lang="sr-Latn-BA"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180" y="1717040"/>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a:latin typeface="Symbol"/>
              <a:cs typeface="Symbol"/>
            </a:endParaRPr>
          </a:p>
        </p:txBody>
      </p:sp>
      <p:sp>
        <p:nvSpPr>
          <p:cNvPr id="4" name="object 4"/>
          <p:cNvSpPr txBox="1">
            <a:spLocks noGrp="1"/>
          </p:cNvSpPr>
          <p:nvPr>
            <p:ph type="title"/>
          </p:nvPr>
        </p:nvSpPr>
        <p:spPr>
          <a:xfrm>
            <a:off x="457200" y="676904"/>
            <a:ext cx="8229600" cy="566822"/>
          </a:xfrm>
          <a:prstGeom prst="rect">
            <a:avLst/>
          </a:prstGeom>
        </p:spPr>
        <p:txBody>
          <a:bodyPr vert="horz" wrap="square" lIns="0" tIns="12700" rIns="0" bIns="0" rtlCol="0">
            <a:spAutoFit/>
          </a:bodyPr>
          <a:lstStyle/>
          <a:p>
            <a:pPr marL="12700">
              <a:lnSpc>
                <a:spcPct val="100000"/>
              </a:lnSpc>
              <a:spcBef>
                <a:spcPts val="100"/>
              </a:spcBef>
            </a:pPr>
            <a:r>
              <a:rPr lang="sr-Cyrl-BA" sz="3600" spc="-10" dirty="0" smtClean="0">
                <a:solidFill>
                  <a:schemeClr val="accent4">
                    <a:lumMod val="50000"/>
                  </a:schemeClr>
                </a:solidFill>
              </a:rPr>
              <a:t>Климатске промјене:</a:t>
            </a:r>
            <a:endParaRPr sz="3600" dirty="0">
              <a:solidFill>
                <a:schemeClr val="accent4">
                  <a:lumMod val="50000"/>
                </a:schemeClr>
              </a:solidFill>
            </a:endParaRPr>
          </a:p>
        </p:txBody>
      </p:sp>
      <p:sp>
        <p:nvSpPr>
          <p:cNvPr id="8" name="Text Placeholder 7"/>
          <p:cNvSpPr>
            <a:spLocks noGrp="1"/>
          </p:cNvSpPr>
          <p:nvPr>
            <p:ph type="body" idx="1"/>
          </p:nvPr>
        </p:nvSpPr>
        <p:spPr>
          <a:xfrm>
            <a:off x="2748914" y="67304"/>
            <a:ext cx="3962400" cy="609600"/>
          </a:xfrm>
        </p:spPr>
        <p:txBody>
          <a:bodyPr/>
          <a:lstStyle/>
          <a:p>
            <a:pPr algn="ctr"/>
            <a:r>
              <a:rPr lang="sr-Cyrl-BA" dirty="0" smtClean="0"/>
              <a:t>Неки од узрока</a:t>
            </a:r>
            <a:endParaRPr lang="sr-Latn-BA" dirty="0"/>
          </a:p>
        </p:txBody>
      </p:sp>
      <p:sp>
        <p:nvSpPr>
          <p:cNvPr id="3" name="object 3"/>
          <p:cNvSpPr txBox="1">
            <a:spLocks noGrp="1"/>
          </p:cNvSpPr>
          <p:nvPr>
            <p:ph sz="quarter" idx="2"/>
          </p:nvPr>
        </p:nvSpPr>
        <p:spPr>
          <a:xfrm>
            <a:off x="457200" y="1143000"/>
            <a:ext cx="3962400" cy="3060261"/>
          </a:xfrm>
          <a:prstGeom prst="rect">
            <a:avLst/>
          </a:prstGeom>
        </p:spPr>
        <p:txBody>
          <a:bodyPr vert="horz" wrap="square" lIns="0" tIns="80010" rIns="0" bIns="0" rtlCol="0">
            <a:spAutoFit/>
          </a:bodyPr>
          <a:lstStyle/>
          <a:p>
            <a:pPr marL="12700" marR="5080">
              <a:lnSpc>
                <a:spcPct val="86100"/>
              </a:lnSpc>
              <a:spcBef>
                <a:spcPts val="630"/>
              </a:spcBef>
            </a:pPr>
            <a:r>
              <a:rPr lang="ru-RU" sz="2800" dirty="0" smtClean="0">
                <a:solidFill>
                  <a:schemeClr val="accent4">
                    <a:lumMod val="50000"/>
                  </a:schemeClr>
                </a:solidFill>
              </a:rPr>
              <a:t>Екстремни догађаји  попут великих  пожара, поплава,  ерозија земљишта,  олуја и таласа  тропских врућина  привлаче пажњу  свеопште јавности.</a:t>
            </a:r>
            <a:endParaRPr sz="2800" dirty="0">
              <a:solidFill>
                <a:schemeClr val="accent4">
                  <a:lumMod val="50000"/>
                </a:schemeClr>
              </a:solidFill>
            </a:endParaRPr>
          </a:p>
        </p:txBody>
      </p:sp>
      <p:sp>
        <p:nvSpPr>
          <p:cNvPr id="5" name="object 5"/>
          <p:cNvSpPr txBox="1"/>
          <p:nvPr/>
        </p:nvSpPr>
        <p:spPr>
          <a:xfrm>
            <a:off x="9829800" y="1524000"/>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dirty="0">
              <a:latin typeface="Symbol"/>
              <a:cs typeface="Symbol"/>
            </a:endParaRPr>
          </a:p>
        </p:txBody>
      </p:sp>
      <p:sp>
        <p:nvSpPr>
          <p:cNvPr id="6" name="object 6"/>
          <p:cNvSpPr txBox="1"/>
          <p:nvPr/>
        </p:nvSpPr>
        <p:spPr>
          <a:xfrm>
            <a:off x="-2971800" y="3731118"/>
            <a:ext cx="2971800" cy="1409425"/>
          </a:xfrm>
          <a:prstGeom prst="rect">
            <a:avLst/>
          </a:prstGeom>
        </p:spPr>
        <p:txBody>
          <a:bodyPr vert="horz" wrap="square" lIns="0" tIns="46990" rIns="0" bIns="0" rtlCol="0">
            <a:spAutoFit/>
          </a:bodyPr>
          <a:lstStyle/>
          <a:p>
            <a:pPr marL="12700" marR="5080">
              <a:lnSpc>
                <a:spcPct val="92900"/>
              </a:lnSpc>
              <a:spcBef>
                <a:spcPts val="370"/>
              </a:spcBef>
            </a:pPr>
            <a:endParaRPr lang="ru-RU" sz="2400" spc="-5" dirty="0" smtClean="0">
              <a:solidFill>
                <a:schemeClr val="accent4">
                  <a:lumMod val="50000"/>
                </a:schemeClr>
              </a:solidFill>
              <a:latin typeface="+mj-lt"/>
              <a:cs typeface="Times New Roman"/>
            </a:endParaRPr>
          </a:p>
          <a:p>
            <a:pPr marL="12700" marR="5080">
              <a:lnSpc>
                <a:spcPct val="92900"/>
              </a:lnSpc>
              <a:spcBef>
                <a:spcPts val="370"/>
              </a:spcBef>
            </a:pPr>
            <a:endParaRPr lang="ru-RU" sz="3200" b="1" spc="-5" dirty="0" smtClean="0">
              <a:latin typeface="Times New Roman"/>
              <a:cs typeface="Times New Roman"/>
            </a:endParaRPr>
          </a:p>
          <a:p>
            <a:pPr marL="12700" marR="5080">
              <a:lnSpc>
                <a:spcPct val="92900"/>
              </a:lnSpc>
              <a:spcBef>
                <a:spcPts val="370"/>
              </a:spcBef>
            </a:pPr>
            <a:endParaRPr lang="ru-RU" sz="3200" b="1" spc="-5" dirty="0">
              <a:latin typeface="Times New Roman"/>
              <a:cs typeface="Times New Roman"/>
            </a:endParaRPr>
          </a:p>
        </p:txBody>
      </p:sp>
      <p:sp>
        <p:nvSpPr>
          <p:cNvPr id="7" name="object 7"/>
          <p:cNvSpPr/>
          <p:nvPr/>
        </p:nvSpPr>
        <p:spPr>
          <a:xfrm>
            <a:off x="5257800" y="1981200"/>
            <a:ext cx="2907029" cy="2640330"/>
          </a:xfrm>
          <a:prstGeom prst="rect">
            <a:avLst/>
          </a:prstGeom>
          <a:blipFill>
            <a:blip r:embed="rId2" cstate="print"/>
            <a:stretch>
              <a:fillRect/>
            </a:stretch>
          </a:blipFill>
        </p:spPr>
        <p:txBody>
          <a:bodyPr wrap="square" lIns="0" tIns="0" rIns="0" bIns="0" rtlCol="0"/>
          <a:lstStyle/>
          <a:p>
            <a:endParaRPr/>
          </a:p>
        </p:txBody>
      </p:sp>
      <p:sp>
        <p:nvSpPr>
          <p:cNvPr id="11" name="Rectangle 10"/>
          <p:cNvSpPr/>
          <p:nvPr/>
        </p:nvSpPr>
        <p:spPr>
          <a:xfrm>
            <a:off x="381000" y="4114800"/>
            <a:ext cx="3733800" cy="2096087"/>
          </a:xfrm>
          <a:prstGeom prst="rect">
            <a:avLst/>
          </a:prstGeom>
        </p:spPr>
        <p:txBody>
          <a:bodyPr wrap="square">
            <a:spAutoFit/>
          </a:bodyPr>
          <a:lstStyle/>
          <a:p>
            <a:pPr marL="12700" marR="5080" lvl="0">
              <a:lnSpc>
                <a:spcPct val="92900"/>
              </a:lnSpc>
              <a:spcBef>
                <a:spcPts val="370"/>
              </a:spcBef>
            </a:pPr>
            <a:r>
              <a:rPr lang="ru-RU" sz="2800" spc="-5" dirty="0" smtClean="0">
                <a:solidFill>
                  <a:srgbClr val="39639D">
                    <a:lumMod val="50000"/>
                  </a:srgbClr>
                </a:solidFill>
                <a:cs typeface="Times New Roman"/>
              </a:rPr>
              <a:t>Анализе показују  да је настанак ових  појава повећан  због климатских  промјена.</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8600" y="-101516"/>
            <a:ext cx="7749540" cy="2727670"/>
          </a:xfrm>
          <a:prstGeom prst="rect">
            <a:avLst/>
          </a:prstGeom>
        </p:spPr>
        <p:txBody>
          <a:bodyPr vert="horz" wrap="square" lIns="0" tIns="80010" rIns="0" bIns="0" rtlCol="0">
            <a:spAutoFit/>
          </a:bodyPr>
          <a:lstStyle/>
          <a:p>
            <a:pPr marL="12700" marR="5080">
              <a:lnSpc>
                <a:spcPct val="86100"/>
              </a:lnSpc>
              <a:spcBef>
                <a:spcPts val="630"/>
              </a:spcBef>
            </a:pPr>
            <a:r>
              <a:rPr lang="ru-RU" sz="4000" spc="-5" dirty="0" smtClean="0">
                <a:solidFill>
                  <a:schemeClr val="accent4">
                    <a:lumMod val="75000"/>
                  </a:schemeClr>
                </a:solidFill>
              </a:rPr>
              <a:t>До почетка индустријске револуције клима се  мијењала као резултат промјена природних  околности</a:t>
            </a:r>
            <a:r>
              <a:rPr lang="en-US" sz="4000" spc="-5" dirty="0" smtClean="0">
                <a:solidFill>
                  <a:schemeClr val="accent4">
                    <a:lumMod val="75000"/>
                  </a:schemeClr>
                </a:solidFill>
              </a:rPr>
              <a:t>.</a:t>
            </a:r>
            <a:endParaRPr sz="4000" u="heavy" dirty="0">
              <a:solidFill>
                <a:schemeClr val="accent4">
                  <a:lumMod val="75000"/>
                </a:schemeClr>
              </a:solidFill>
              <a:uFill>
                <a:solidFill>
                  <a:srgbClr val="000000"/>
                </a:solidFill>
              </a:uFill>
            </a:endParaRPr>
          </a:p>
        </p:txBody>
      </p:sp>
      <p:sp>
        <p:nvSpPr>
          <p:cNvPr id="4" name="object 4"/>
          <p:cNvSpPr txBox="1"/>
          <p:nvPr/>
        </p:nvSpPr>
        <p:spPr>
          <a:xfrm>
            <a:off x="-838200" y="4114800"/>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dirty="0">
              <a:latin typeface="Symbol"/>
              <a:cs typeface="Symbol"/>
            </a:endParaRPr>
          </a:p>
        </p:txBody>
      </p:sp>
      <p:sp>
        <p:nvSpPr>
          <p:cNvPr id="5" name="object 5"/>
          <p:cNvSpPr txBox="1"/>
          <p:nvPr/>
        </p:nvSpPr>
        <p:spPr>
          <a:xfrm>
            <a:off x="1868805" y="2743200"/>
            <a:ext cx="7275195" cy="1948610"/>
          </a:xfrm>
          <a:prstGeom prst="rect">
            <a:avLst/>
          </a:prstGeom>
        </p:spPr>
        <p:txBody>
          <a:bodyPr vert="horz" wrap="square" lIns="0" tIns="80010" rIns="0" bIns="0" rtlCol="0">
            <a:spAutoFit/>
          </a:bodyPr>
          <a:lstStyle/>
          <a:p>
            <a:pPr marL="12700" marR="5080">
              <a:lnSpc>
                <a:spcPct val="86100"/>
              </a:lnSpc>
              <a:spcBef>
                <a:spcPts val="630"/>
              </a:spcBef>
            </a:pPr>
            <a:r>
              <a:rPr lang="ru-RU" sz="2800" b="1" dirty="0" smtClean="0">
                <a:solidFill>
                  <a:schemeClr val="accent4">
                    <a:lumMod val="50000"/>
                  </a:schemeClr>
                </a:solidFill>
                <a:latin typeface="+mj-lt"/>
                <a:cs typeface="Times New Roman"/>
              </a:rPr>
              <a:t>Данас, међутим, термин </a:t>
            </a:r>
            <a:r>
              <a:rPr lang="sr-Latn-RS" sz="2800" b="1" dirty="0" smtClean="0">
                <a:solidFill>
                  <a:schemeClr val="accent4">
                    <a:lumMod val="50000"/>
                  </a:schemeClr>
                </a:solidFill>
                <a:latin typeface="+mj-lt"/>
                <a:cs typeface="Times New Roman"/>
              </a:rPr>
              <a:t>„</a:t>
            </a:r>
            <a:r>
              <a:rPr lang="ru-RU" sz="2800" b="1" dirty="0" smtClean="0">
                <a:solidFill>
                  <a:schemeClr val="accent4">
                    <a:lumMod val="50000"/>
                  </a:schemeClr>
                </a:solidFill>
                <a:latin typeface="+mj-lt"/>
                <a:cs typeface="Times New Roman"/>
              </a:rPr>
              <a:t>климатске  промјене</a:t>
            </a:r>
            <a:r>
              <a:rPr lang="sr-Latn-RS" sz="2800" b="1" dirty="0" smtClean="0">
                <a:solidFill>
                  <a:schemeClr val="accent4">
                    <a:lumMod val="50000"/>
                  </a:schemeClr>
                </a:solidFill>
                <a:latin typeface="+mj-lt"/>
                <a:cs typeface="Times New Roman"/>
              </a:rPr>
              <a:t>“</a:t>
            </a:r>
            <a:r>
              <a:rPr lang="ru-RU" sz="2800" b="1" dirty="0" smtClean="0">
                <a:solidFill>
                  <a:schemeClr val="accent4">
                    <a:lumMod val="50000"/>
                  </a:schemeClr>
                </a:solidFill>
                <a:latin typeface="+mj-lt"/>
                <a:cs typeface="Times New Roman"/>
              </a:rPr>
              <a:t> користимо када говоримо о  промјенама климе које се догађају од  почетка двадесетог вијека, а настале су као  резултат човјекових активности</a:t>
            </a:r>
            <a:r>
              <a:rPr lang="sr-Latn-RS" sz="2800" b="1" dirty="0" smtClean="0">
                <a:solidFill>
                  <a:schemeClr val="accent4">
                    <a:lumMod val="50000"/>
                  </a:schemeClr>
                </a:solidFill>
                <a:latin typeface="+mj-lt"/>
                <a:cs typeface="Times New Roman"/>
              </a:rPr>
              <a:t>.</a:t>
            </a:r>
            <a:endParaRPr lang="ru-RU" sz="2800" b="1" dirty="0">
              <a:solidFill>
                <a:schemeClr val="accent4">
                  <a:lumMod val="50000"/>
                </a:schemeClr>
              </a:solidFill>
              <a:latin typeface="+mj-lt"/>
              <a:cs typeface="Times New Roman"/>
            </a:endParaRPr>
          </a:p>
        </p:txBody>
      </p:sp>
      <p:sp>
        <p:nvSpPr>
          <p:cNvPr id="6" name="object 6"/>
          <p:cNvSpPr/>
          <p:nvPr/>
        </p:nvSpPr>
        <p:spPr>
          <a:xfrm>
            <a:off x="7086600" y="4648200"/>
            <a:ext cx="1617979" cy="1964689"/>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0" y="4572000"/>
            <a:ext cx="3048000" cy="210947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80010" y="0"/>
            <a:ext cx="9063990" cy="6840855"/>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idx="1"/>
          </p:nvPr>
        </p:nvSpPr>
        <p:spPr>
          <a:xfrm>
            <a:off x="304800" y="381000"/>
            <a:ext cx="8229600" cy="1084977"/>
          </a:xfrm>
          <a:prstGeom prst="rect">
            <a:avLst/>
          </a:prstGeom>
        </p:spPr>
        <p:txBody>
          <a:bodyPr vert="horz" wrap="square" lIns="0" tIns="47625" rIns="0" bIns="0" rtlCol="0">
            <a:spAutoFit/>
          </a:bodyPr>
          <a:lstStyle/>
          <a:p>
            <a:pPr marL="69850" marR="5080">
              <a:lnSpc>
                <a:spcPct val="92800"/>
              </a:lnSpc>
              <a:spcBef>
                <a:spcPts val="375"/>
              </a:spcBef>
            </a:pPr>
            <a:r>
              <a:rPr lang="ru-RU" sz="2400" spc="-5" dirty="0" smtClean="0">
                <a:solidFill>
                  <a:schemeClr val="accent4">
                    <a:lumMod val="50000"/>
                  </a:schemeClr>
                </a:solidFill>
              </a:rPr>
              <a:t>Доказано је да се глобално загријавање не  догађа само од себе и да је посљедица  антропогеног утицаја</a:t>
            </a:r>
            <a:r>
              <a:rPr lang="sr-Latn-RS" sz="2400" spc="-5" dirty="0" smtClean="0">
                <a:solidFill>
                  <a:schemeClr val="accent4">
                    <a:lumMod val="50000"/>
                  </a:schemeClr>
                </a:solidFill>
              </a:rPr>
              <a:t>.</a:t>
            </a:r>
            <a:endParaRPr sz="2400" spc="-5" dirty="0">
              <a:solidFill>
                <a:schemeClr val="accent4">
                  <a:lumMod val="50000"/>
                </a:schemeClr>
              </a:solidFill>
            </a:endParaRPr>
          </a:p>
        </p:txBody>
      </p:sp>
      <p:sp>
        <p:nvSpPr>
          <p:cNvPr id="5" name="object 5"/>
          <p:cNvSpPr txBox="1"/>
          <p:nvPr/>
        </p:nvSpPr>
        <p:spPr>
          <a:xfrm>
            <a:off x="381000" y="1524000"/>
            <a:ext cx="7516495" cy="2459456"/>
          </a:xfrm>
          <a:prstGeom prst="rect">
            <a:avLst/>
          </a:prstGeom>
        </p:spPr>
        <p:txBody>
          <a:bodyPr vert="horz" wrap="square" lIns="0" tIns="46990" rIns="0" bIns="0" rtlCol="0">
            <a:spAutoFit/>
          </a:bodyPr>
          <a:lstStyle/>
          <a:p>
            <a:pPr marL="12700" marR="5080">
              <a:lnSpc>
                <a:spcPct val="92900"/>
              </a:lnSpc>
              <a:spcBef>
                <a:spcPts val="370"/>
              </a:spcBef>
            </a:pPr>
            <a:r>
              <a:rPr lang="ru-RU" sz="2800" dirty="0" smtClean="0">
                <a:solidFill>
                  <a:schemeClr val="accent4">
                    <a:lumMod val="50000"/>
                  </a:schemeClr>
                </a:solidFill>
                <a:latin typeface="+mj-lt"/>
                <a:cs typeface="Times New Roman"/>
              </a:rPr>
              <a:t>У овом тренутку просјечна температура на  Земљи је за 0.8 степени виша него прије  индустријске револуције, односно прије него  што су људи масовоно почели да троше  фосилна горива и гомилају угљен-диоксид у</a:t>
            </a:r>
            <a:r>
              <a:rPr lang="sr-Latn-BA" sz="2800" dirty="0" smtClean="0">
                <a:solidFill>
                  <a:schemeClr val="accent4">
                    <a:lumMod val="50000"/>
                  </a:schemeClr>
                </a:solidFill>
                <a:latin typeface="+mj-lt"/>
                <a:cs typeface="Times New Roman"/>
              </a:rPr>
              <a:t> </a:t>
            </a:r>
            <a:r>
              <a:rPr lang="sr-Cyrl-RS" sz="2800" dirty="0" smtClean="0">
                <a:solidFill>
                  <a:schemeClr val="accent4">
                    <a:lumMod val="50000"/>
                  </a:schemeClr>
                </a:solidFill>
                <a:latin typeface="+mj-lt"/>
                <a:cs typeface="Times New Roman"/>
              </a:rPr>
              <a:t>атмосфери.</a:t>
            </a:r>
            <a:endParaRPr lang="ru-RU" sz="2800" dirty="0">
              <a:solidFill>
                <a:schemeClr val="accent4">
                  <a:lumMod val="50000"/>
                </a:schemeClr>
              </a:solidFill>
              <a:latin typeface="+mj-lt"/>
              <a:cs typeface="Times New Roman"/>
            </a:endParaRPr>
          </a:p>
        </p:txBody>
      </p:sp>
      <p:sp>
        <p:nvSpPr>
          <p:cNvPr id="8" name="object 8"/>
          <p:cNvSpPr/>
          <p:nvPr/>
        </p:nvSpPr>
        <p:spPr>
          <a:xfrm>
            <a:off x="533400" y="4343400"/>
            <a:ext cx="2260600" cy="1386840"/>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6248400" y="4343400"/>
            <a:ext cx="2026919" cy="1460500"/>
          </a:xfrm>
          <a:prstGeom prst="rect">
            <a:avLst/>
          </a:prstGeom>
          <a:blipFill>
            <a:blip r:embed="rId3"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551180" y="1700529"/>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a:latin typeface="Symbol"/>
              <a:cs typeface="Symbol"/>
            </a:endParaRPr>
          </a:p>
        </p:txBody>
      </p:sp>
      <p:sp>
        <p:nvSpPr>
          <p:cNvPr id="5" name="object 5"/>
          <p:cNvSpPr txBox="1"/>
          <p:nvPr/>
        </p:nvSpPr>
        <p:spPr>
          <a:xfrm>
            <a:off x="457200" y="2091271"/>
            <a:ext cx="2971800" cy="4054956"/>
          </a:xfrm>
          <a:prstGeom prst="rect">
            <a:avLst/>
          </a:prstGeom>
        </p:spPr>
        <p:txBody>
          <a:bodyPr vert="horz" wrap="square" lIns="0" tIns="46990" rIns="0" bIns="0" rtlCol="0">
            <a:spAutoFit/>
          </a:bodyPr>
          <a:lstStyle/>
          <a:p>
            <a:pPr marL="12700" marR="5080">
              <a:lnSpc>
                <a:spcPct val="92900"/>
              </a:lnSpc>
              <a:spcBef>
                <a:spcPts val="370"/>
              </a:spcBef>
            </a:pPr>
            <a:r>
              <a:rPr lang="sr-Cyrl-BA" sz="2800" b="1" spc="-5" dirty="0" smtClean="0">
                <a:solidFill>
                  <a:srgbClr val="7F0000"/>
                </a:solidFill>
                <a:latin typeface="Times New Roman"/>
                <a:cs typeface="Times New Roman"/>
              </a:rPr>
              <a:t>Угљен-диоксид  (</a:t>
            </a:r>
            <a:r>
              <a:rPr lang="sr-Latn-RS" sz="2800" b="1" spc="-5" dirty="0" smtClean="0">
                <a:solidFill>
                  <a:srgbClr val="7F0000"/>
                </a:solidFill>
                <a:latin typeface="Times New Roman"/>
                <a:cs typeface="Times New Roman"/>
              </a:rPr>
              <a:t>C</a:t>
            </a:r>
            <a:r>
              <a:rPr lang="sr-Cyrl-BA" sz="2800" b="1" spc="-5" dirty="0" smtClean="0">
                <a:solidFill>
                  <a:srgbClr val="7F0000"/>
                </a:solidFill>
                <a:latin typeface="Times New Roman"/>
                <a:cs typeface="Times New Roman"/>
              </a:rPr>
              <a:t>О2), гас који се  ослобађа  сагорјевањем  угља, нафте,  нафтиних деривата и  гаса, најзначајније  утиче на глобално  загр</a:t>
            </a:r>
            <a:r>
              <a:rPr lang="sr-Cyrl-RS" sz="2800" b="1" spc="-5" dirty="0" smtClean="0">
                <a:solidFill>
                  <a:srgbClr val="7F0000"/>
                </a:solidFill>
                <a:latin typeface="Times New Roman"/>
                <a:cs typeface="Times New Roman"/>
              </a:rPr>
              <a:t>ијавањ</a:t>
            </a:r>
            <a:r>
              <a:rPr lang="sr-Cyrl-BA" sz="2800" b="1" spc="-5" dirty="0" smtClean="0">
                <a:solidFill>
                  <a:srgbClr val="7F0000"/>
                </a:solidFill>
                <a:latin typeface="Times New Roman"/>
                <a:cs typeface="Times New Roman"/>
              </a:rPr>
              <a:t>е.</a:t>
            </a:r>
            <a:endParaRPr lang="sr-Cyrl-BA" sz="2800" b="1" spc="-5" dirty="0">
              <a:solidFill>
                <a:srgbClr val="7F0000"/>
              </a:solidFill>
              <a:latin typeface="Times New Roman"/>
              <a:cs typeface="Times New Roman"/>
            </a:endParaRPr>
          </a:p>
        </p:txBody>
      </p:sp>
      <p:sp>
        <p:nvSpPr>
          <p:cNvPr id="6" name="object 6"/>
          <p:cNvSpPr txBox="1"/>
          <p:nvPr/>
        </p:nvSpPr>
        <p:spPr>
          <a:xfrm>
            <a:off x="9448800" y="1143000"/>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dirty="0">
              <a:latin typeface="Symbol"/>
              <a:cs typeface="Symbol"/>
            </a:endParaRPr>
          </a:p>
        </p:txBody>
      </p:sp>
      <p:sp>
        <p:nvSpPr>
          <p:cNvPr id="7" name="object 7"/>
          <p:cNvSpPr txBox="1"/>
          <p:nvPr/>
        </p:nvSpPr>
        <p:spPr>
          <a:xfrm>
            <a:off x="4343400" y="1945639"/>
            <a:ext cx="4565015" cy="2337178"/>
          </a:xfrm>
          <a:prstGeom prst="rect">
            <a:avLst/>
          </a:prstGeom>
        </p:spPr>
        <p:txBody>
          <a:bodyPr vert="horz" wrap="square" lIns="0" tIns="46990" rIns="0" bIns="0" rtlCol="0">
            <a:spAutoFit/>
          </a:bodyPr>
          <a:lstStyle/>
          <a:p>
            <a:pPr marL="12700" marR="5080">
              <a:lnSpc>
                <a:spcPct val="92900"/>
              </a:lnSpc>
              <a:spcBef>
                <a:spcPts val="370"/>
              </a:spcBef>
            </a:pPr>
            <a:r>
              <a:rPr lang="ru-RU" sz="3200" b="1" spc="-5" dirty="0" smtClean="0">
                <a:solidFill>
                  <a:schemeClr val="accent4">
                    <a:lumMod val="50000"/>
                  </a:schemeClr>
                </a:solidFill>
                <a:latin typeface="Times New Roman"/>
                <a:cs typeface="Times New Roman"/>
              </a:rPr>
              <a:t>Око 25 милијарди  тона угљен-диоксида испусти се у  атмосферу свакога  дана, 800 тона  сваке секунде.</a:t>
            </a:r>
            <a:endParaRPr lang="ru-RU" sz="3200" b="1" spc="-5" dirty="0">
              <a:solidFill>
                <a:schemeClr val="accent4">
                  <a:lumMod val="50000"/>
                </a:schemeClr>
              </a:solidFill>
              <a:latin typeface="Times New Roman"/>
              <a:cs typeface="Times New Roman"/>
            </a:endParaRPr>
          </a:p>
        </p:txBody>
      </p:sp>
      <p:sp>
        <p:nvSpPr>
          <p:cNvPr id="9" name="object 7"/>
          <p:cNvSpPr/>
          <p:nvPr/>
        </p:nvSpPr>
        <p:spPr>
          <a:xfrm>
            <a:off x="3429000" y="5181600"/>
            <a:ext cx="1993900" cy="1459230"/>
          </a:xfrm>
          <a:prstGeom prst="rect">
            <a:avLst/>
          </a:prstGeom>
          <a:blipFill>
            <a:blip r:embed="rId3" cstate="print"/>
            <a:stretch>
              <a:fillRect/>
            </a:stretch>
          </a:blipFill>
        </p:spPr>
        <p:txBody>
          <a:bodyPr wrap="square" lIns="0" tIns="0" rIns="0" bIns="0" rtlCol="0"/>
          <a:lstStyle/>
          <a:p>
            <a:endParaRPr/>
          </a:p>
        </p:txBody>
      </p:sp>
      <p:sp>
        <p:nvSpPr>
          <p:cNvPr id="8" name="TextBox 7"/>
          <p:cNvSpPr txBox="1"/>
          <p:nvPr/>
        </p:nvSpPr>
        <p:spPr>
          <a:xfrm>
            <a:off x="2209800" y="1066800"/>
            <a:ext cx="6172200" cy="461665"/>
          </a:xfrm>
          <a:prstGeom prst="rect">
            <a:avLst/>
          </a:prstGeom>
          <a:noFill/>
        </p:spPr>
        <p:txBody>
          <a:bodyPr wrap="square" rtlCol="0">
            <a:spAutoFit/>
          </a:bodyPr>
          <a:lstStyle/>
          <a:p>
            <a:r>
              <a:rPr lang="sr-Cyrl-BA" sz="2400" b="1" dirty="0" smtClean="0">
                <a:solidFill>
                  <a:schemeClr val="accent4">
                    <a:lumMod val="50000"/>
                  </a:schemeClr>
                </a:solidFill>
              </a:rPr>
              <a:t>Изазивачи глобалног загријавања</a:t>
            </a:r>
            <a:endParaRPr lang="sr-Latn-BA" sz="2400" b="1"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1180" y="1700529"/>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a:latin typeface="Symbol"/>
              <a:cs typeface="Symbol"/>
            </a:endParaRPr>
          </a:p>
        </p:txBody>
      </p:sp>
      <p:sp>
        <p:nvSpPr>
          <p:cNvPr id="3" name="object 3"/>
          <p:cNvSpPr txBox="1">
            <a:spLocks noGrp="1"/>
          </p:cNvSpPr>
          <p:nvPr>
            <p:ph idx="1"/>
          </p:nvPr>
        </p:nvSpPr>
        <p:spPr>
          <a:xfrm>
            <a:off x="228600" y="0"/>
            <a:ext cx="8229600" cy="2468368"/>
          </a:xfrm>
          <a:prstGeom prst="rect">
            <a:avLst/>
          </a:prstGeom>
        </p:spPr>
        <p:txBody>
          <a:bodyPr vert="horz" wrap="square" lIns="0" tIns="46990" rIns="0" bIns="0" rtlCol="0">
            <a:spAutoFit/>
          </a:bodyPr>
          <a:lstStyle/>
          <a:p>
            <a:pPr marL="69850" marR="5080">
              <a:lnSpc>
                <a:spcPct val="92900"/>
              </a:lnSpc>
              <a:spcBef>
                <a:spcPts val="370"/>
              </a:spcBef>
            </a:pPr>
            <a:endParaRPr lang="ru-RU" spc="-5" dirty="0" smtClean="0"/>
          </a:p>
          <a:p>
            <a:pPr marL="69850" marR="5080">
              <a:lnSpc>
                <a:spcPct val="92900"/>
              </a:lnSpc>
              <a:spcBef>
                <a:spcPts val="370"/>
              </a:spcBef>
            </a:pPr>
            <a:endParaRPr lang="ru-RU" spc="-5" dirty="0" smtClean="0"/>
          </a:p>
          <a:p>
            <a:pPr marL="69850" marR="5080">
              <a:lnSpc>
                <a:spcPct val="92900"/>
              </a:lnSpc>
              <a:spcBef>
                <a:spcPts val="370"/>
              </a:spcBef>
            </a:pPr>
            <a:r>
              <a:rPr lang="ru-RU" spc="-5" dirty="0" smtClean="0"/>
              <a:t>Овакав тренд емисије угљен-диоксида  могао би да повећа просjечну Земљину  температуру за 1,4 – 6,4 °</a:t>
            </a:r>
            <a:r>
              <a:rPr lang="en-US" spc="-5" dirty="0" smtClean="0"/>
              <a:t>C</a:t>
            </a:r>
            <a:r>
              <a:rPr lang="ru-RU" spc="-5" dirty="0" smtClean="0"/>
              <a:t> до краја овог в</a:t>
            </a:r>
            <a:r>
              <a:rPr lang="sr-Cyrl-RS" spc="-5" dirty="0"/>
              <a:t>и</a:t>
            </a:r>
            <a:r>
              <a:rPr lang="ru-RU" spc="-5" dirty="0" smtClean="0"/>
              <a:t>jека.</a:t>
            </a:r>
            <a:endParaRPr spc="-5" dirty="0"/>
          </a:p>
        </p:txBody>
      </p:sp>
      <p:sp>
        <p:nvSpPr>
          <p:cNvPr id="4" name="object 4"/>
          <p:cNvSpPr txBox="1"/>
          <p:nvPr/>
        </p:nvSpPr>
        <p:spPr>
          <a:xfrm>
            <a:off x="551180" y="3694429"/>
            <a:ext cx="208279" cy="245110"/>
          </a:xfrm>
          <a:prstGeom prst="rect">
            <a:avLst/>
          </a:prstGeom>
        </p:spPr>
        <p:txBody>
          <a:bodyPr vert="horz" wrap="square" lIns="0" tIns="11430" rIns="0" bIns="0" rtlCol="0">
            <a:spAutoFit/>
          </a:bodyPr>
          <a:lstStyle/>
          <a:p>
            <a:pPr marL="12700">
              <a:lnSpc>
                <a:spcPct val="100000"/>
              </a:lnSpc>
              <a:spcBef>
                <a:spcPts val="90"/>
              </a:spcBef>
            </a:pPr>
            <a:r>
              <a:rPr sz="1450" spc="640" dirty="0">
                <a:latin typeface="Symbol"/>
                <a:cs typeface="Symbol"/>
              </a:rPr>
              <a:t></a:t>
            </a:r>
            <a:endParaRPr sz="1450">
              <a:latin typeface="Symbol"/>
              <a:cs typeface="Symbol"/>
            </a:endParaRPr>
          </a:p>
        </p:txBody>
      </p:sp>
      <p:sp>
        <p:nvSpPr>
          <p:cNvPr id="5" name="object 5"/>
          <p:cNvSpPr txBox="1"/>
          <p:nvPr/>
        </p:nvSpPr>
        <p:spPr>
          <a:xfrm>
            <a:off x="1143000" y="4572000"/>
            <a:ext cx="7628255" cy="2364750"/>
          </a:xfrm>
          <a:prstGeom prst="rect">
            <a:avLst/>
          </a:prstGeom>
        </p:spPr>
        <p:txBody>
          <a:bodyPr vert="horz" wrap="square" lIns="0" tIns="55880" rIns="0" bIns="0" rtlCol="0">
            <a:spAutoFit/>
          </a:bodyPr>
          <a:lstStyle/>
          <a:p>
            <a:pPr marL="12700" marR="5080">
              <a:lnSpc>
                <a:spcPts val="3570"/>
              </a:lnSpc>
              <a:spcBef>
                <a:spcPts val="440"/>
              </a:spcBef>
            </a:pPr>
            <a:r>
              <a:rPr lang="ru-RU" sz="3200" spc="-5" dirty="0" smtClean="0">
                <a:latin typeface="+mj-lt"/>
                <a:cs typeface="Times New Roman"/>
              </a:rPr>
              <a:t>В</a:t>
            </a:r>
            <a:r>
              <a:rPr lang="en-US" sz="3200" spc="-5" dirty="0" smtClean="0">
                <a:latin typeface="+mj-lt"/>
                <a:cs typeface="Times New Roman"/>
              </a:rPr>
              <a:t>j</a:t>
            </a:r>
            <a:r>
              <a:rPr lang="ru-RU" sz="3200" spc="-5" dirty="0" smtClean="0">
                <a:latin typeface="+mj-lt"/>
                <a:cs typeface="Times New Roman"/>
              </a:rPr>
              <a:t>ерује се да би повећање температуре већ  изнад 2 °</a:t>
            </a:r>
            <a:r>
              <a:rPr lang="en-US" sz="3200" spc="-5" dirty="0" smtClean="0">
                <a:latin typeface="+mj-lt"/>
                <a:cs typeface="Times New Roman"/>
              </a:rPr>
              <a:t>C</a:t>
            </a:r>
            <a:r>
              <a:rPr lang="ru-RU" sz="3200" spc="-5" dirty="0" smtClean="0">
                <a:latin typeface="+mj-lt"/>
                <a:cs typeface="Times New Roman"/>
              </a:rPr>
              <a:t> довело до опасне пром</a:t>
            </a:r>
            <a:r>
              <a:rPr lang="en-US" sz="3200" spc="-5" dirty="0" smtClean="0">
                <a:latin typeface="+mj-lt"/>
                <a:cs typeface="Times New Roman"/>
              </a:rPr>
              <a:t>j</a:t>
            </a:r>
            <a:r>
              <a:rPr lang="ru-RU" sz="3200" spc="-5" dirty="0" smtClean="0">
                <a:latin typeface="+mj-lt"/>
                <a:cs typeface="Times New Roman"/>
              </a:rPr>
              <a:t>ене климе  и разорног утицаја на биљне и животињске  заједнице</a:t>
            </a:r>
            <a:r>
              <a:rPr lang="en-US" sz="3200" spc="-5" dirty="0" smtClean="0">
                <a:latin typeface="+mj-lt"/>
                <a:cs typeface="Times New Roman"/>
              </a:rPr>
              <a:t>.</a:t>
            </a:r>
            <a:endParaRPr lang="ru-RU" sz="3200" spc="-5" dirty="0">
              <a:latin typeface="+mj-lt"/>
              <a:cs typeface="Times New Roman"/>
            </a:endParaRPr>
          </a:p>
        </p:txBody>
      </p:sp>
      <p:sp>
        <p:nvSpPr>
          <p:cNvPr id="6" name="object 7"/>
          <p:cNvSpPr/>
          <p:nvPr/>
        </p:nvSpPr>
        <p:spPr>
          <a:xfrm>
            <a:off x="2514600" y="2152426"/>
            <a:ext cx="3065779" cy="2392680"/>
          </a:xfrm>
          <a:prstGeom prst="rect">
            <a:avLst/>
          </a:prstGeom>
          <a:blipFill>
            <a:blip r:embed="rId2"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228600" y="304800"/>
            <a:ext cx="8229600" cy="981038"/>
          </a:xfrm>
          <a:prstGeom prst="rect">
            <a:avLst/>
          </a:prstGeom>
        </p:spPr>
        <p:txBody>
          <a:bodyPr vert="horz" wrap="square" lIns="0" tIns="57150" rIns="0" bIns="0" rtlCol="0">
            <a:spAutoFit/>
          </a:bodyPr>
          <a:lstStyle/>
          <a:p>
            <a:pPr marL="12700" marR="5080">
              <a:lnSpc>
                <a:spcPts val="3560"/>
              </a:lnSpc>
              <a:spcBef>
                <a:spcPts val="450"/>
              </a:spcBef>
            </a:pPr>
            <a:r>
              <a:rPr lang="ru-RU" sz="2800" spc="-5" dirty="0" smtClean="0">
                <a:solidFill>
                  <a:schemeClr val="accent4">
                    <a:lumMod val="50000"/>
                  </a:schemeClr>
                </a:solidFill>
              </a:rPr>
              <a:t>Ипак, стручњаци немају усаглашено  мишљење што се ове проблематике тиче.</a:t>
            </a:r>
            <a:endParaRPr sz="2800" dirty="0">
              <a:solidFill>
                <a:schemeClr val="accent4">
                  <a:lumMod val="50000"/>
                </a:schemeClr>
              </a:solidFill>
            </a:endParaRPr>
          </a:p>
        </p:txBody>
      </p:sp>
      <p:sp>
        <p:nvSpPr>
          <p:cNvPr id="5" name="object 5"/>
          <p:cNvSpPr txBox="1"/>
          <p:nvPr/>
        </p:nvSpPr>
        <p:spPr>
          <a:xfrm>
            <a:off x="228600" y="1600200"/>
            <a:ext cx="7454265" cy="1587807"/>
          </a:xfrm>
          <a:prstGeom prst="rect">
            <a:avLst/>
          </a:prstGeom>
        </p:spPr>
        <p:txBody>
          <a:bodyPr vert="horz" wrap="square" lIns="0" tIns="47625" rIns="0" bIns="0" rtlCol="0">
            <a:spAutoFit/>
          </a:bodyPr>
          <a:lstStyle/>
          <a:p>
            <a:pPr marL="12700" marR="5080">
              <a:lnSpc>
                <a:spcPct val="92800"/>
              </a:lnSpc>
              <a:spcBef>
                <a:spcPts val="375"/>
              </a:spcBef>
            </a:pPr>
            <a:r>
              <a:rPr lang="ru-RU" sz="2400" spc="-5" dirty="0" smtClean="0">
                <a:solidFill>
                  <a:schemeClr val="accent4">
                    <a:lumMod val="50000"/>
                  </a:schemeClr>
                </a:solidFill>
                <a:latin typeface="+mj-lt"/>
                <a:cs typeface="Times New Roman"/>
              </a:rPr>
              <a:t>Неки научници сматрају да су ове промјене  само дио развоја планете и да је утицај  човјека јако мали.</a:t>
            </a:r>
          </a:p>
          <a:p>
            <a:pPr marL="12700" marR="5080">
              <a:lnSpc>
                <a:spcPct val="92800"/>
              </a:lnSpc>
              <a:spcBef>
                <a:spcPts val="375"/>
              </a:spcBef>
            </a:pPr>
            <a:endParaRPr lang="ru-RU" sz="3200" b="1" spc="-5" dirty="0">
              <a:latin typeface="Times New Roman"/>
              <a:cs typeface="Times New Roman"/>
            </a:endParaRPr>
          </a:p>
        </p:txBody>
      </p:sp>
      <p:sp>
        <p:nvSpPr>
          <p:cNvPr id="6" name="object 6"/>
          <p:cNvSpPr/>
          <p:nvPr/>
        </p:nvSpPr>
        <p:spPr>
          <a:xfrm>
            <a:off x="4343400" y="2971800"/>
            <a:ext cx="4517391" cy="2608579"/>
          </a:xfrm>
          <a:prstGeom prst="rect">
            <a:avLst/>
          </a:prstGeom>
          <a:blipFill>
            <a:blip r:embed="rId2" cstate="print"/>
            <a:stretch>
              <a:fillRect/>
            </a:stretch>
          </a:blipFill>
        </p:spPr>
        <p:txBody>
          <a:bodyPr wrap="square" lIns="0" tIns="0" rIns="0" bIns="0" rtlCol="0"/>
          <a:lstStyle/>
          <a:p>
            <a:endParaRPr/>
          </a:p>
        </p:txBody>
      </p:sp>
      <p:sp>
        <p:nvSpPr>
          <p:cNvPr id="7" name="object 7"/>
          <p:cNvSpPr/>
          <p:nvPr/>
        </p:nvSpPr>
        <p:spPr>
          <a:xfrm>
            <a:off x="228600" y="3124200"/>
            <a:ext cx="2819400" cy="2667000"/>
          </a:xfrm>
          <a:prstGeom prst="rect">
            <a:avLst/>
          </a:prstGeom>
          <a:blipFill>
            <a:blip r:embed="rId3" cstate="print"/>
            <a:stretch>
              <a:fillRect/>
            </a:stretch>
          </a:blipFill>
        </p:spPr>
        <p:txBody>
          <a:bodyPr wrap="square" lIns="0" tIns="0" rIns="0" bIns="0" rtlCol="0"/>
          <a:lstStyle/>
          <a:p>
            <a:endParaRPr/>
          </a:p>
        </p:txBody>
      </p:sp>
      <p:sp>
        <p:nvSpPr>
          <p:cNvPr id="8" name="Rectangle 7"/>
          <p:cNvSpPr/>
          <p:nvPr/>
        </p:nvSpPr>
        <p:spPr>
          <a:xfrm>
            <a:off x="0" y="5638800"/>
            <a:ext cx="3200400" cy="381000"/>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r-Latn-BA"/>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405</TotalTime>
  <Words>762</Words>
  <Application>Microsoft Office PowerPoint</Application>
  <PresentationFormat>On-screen Show (4:3)</PresentationFormat>
  <Paragraphs>58</Paragraphs>
  <Slides>22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Calibri</vt:lpstr>
      <vt:lpstr>Lucida Sans Unicode</vt:lpstr>
      <vt:lpstr>Symbol</vt:lpstr>
      <vt:lpstr>Times New Roman</vt:lpstr>
      <vt:lpstr>Verdana</vt:lpstr>
      <vt:lpstr>Wingdings 2</vt:lpstr>
      <vt:lpstr>Wingdings 3</vt:lpstr>
      <vt:lpstr>Concourse</vt:lpstr>
      <vt:lpstr>Office Theme</vt:lpstr>
      <vt:lpstr>PowerPoint Presentation</vt:lpstr>
      <vt:lpstr>Шта узрокује климатске промјене?</vt:lpstr>
      <vt:lpstr>Климатске промјене:</vt:lpstr>
      <vt:lpstr>До почетка индустријске револуције клима се  мијењала као резултат промјена природних  околности.</vt:lpstr>
      <vt:lpstr>PowerPoint Presentation</vt:lpstr>
      <vt:lpstr>PowerPoint Presentation</vt:lpstr>
      <vt:lpstr>PowerPoint Presentation</vt:lpstr>
      <vt:lpstr>PowerPoint Presentation</vt:lpstr>
      <vt:lpstr>Ипак, стручњаци немају усаглашено  мишљење што се ове проблематике тиче.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Очекује се смањење сњежног  прекривача и дужине зимског  периода што утиче на резерве воде  у земљишту.</vt:lpstr>
      <vt:lpstr>PowerPoint Presentation</vt:lpstr>
      <vt:lpstr>Вода за пиће, индустријску и пољопривредну  употребу, постаће оскудна јер пораст температуре  још више угрожава већ погођене ресурсе подземних  вода.</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Ostoja</dc:creator>
  <cp:lastModifiedBy>Ostoja</cp:lastModifiedBy>
  <cp:revision>85</cp:revision>
  <dcterms:created xsi:type="dcterms:W3CDTF">2019-05-14T10:12:30Z</dcterms:created>
  <dcterms:modified xsi:type="dcterms:W3CDTF">2019-05-21T14:06:27Z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2016-03-29T00:00:00Z</vt:filetime>
  </property>
  <property fmtid="{D5CDD505-2E9C-101B-9397-08002B2CF9AE}" pid="3" name="Creator">
    <vt:lpwstr>pdftk 1.44 - www.pdftk.com</vt:lpwstr>
  </property>
  <property fmtid="{D5CDD505-2E9C-101B-9397-08002B2CF9AE}" pid="4" name="LastSaved">
    <vt:filetime>2019-05-14T00:00:00Z</vt:filetime>
  </property>
</Properties>
</file>