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-3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98B5C-41B7-4C59-AF6D-24D55FD08F0A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24426-2E64-4AE1-BCD5-96CA80EB0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s-Cyrl-BA" dirty="0" smtClean="0"/>
              <a:t>Топљење</a:t>
            </a:r>
            <a:r>
              <a:rPr lang="en-US" dirty="0" smtClean="0"/>
              <a:t> </a:t>
            </a:r>
            <a:r>
              <a:rPr lang="bs-Cyrl-BA" dirty="0" smtClean="0"/>
              <a:t>ледника</a:t>
            </a:r>
            <a:r>
              <a:rPr lang="en-US" dirty="0" smtClean="0"/>
              <a:t> </a:t>
            </a:r>
            <a:r>
              <a:rPr lang="bs-Cyrl-BA" dirty="0" smtClean="0"/>
              <a:t>и утицај на</a:t>
            </a:r>
            <a:r>
              <a:rPr lang="en-US" dirty="0" smtClean="0"/>
              <a:t> </a:t>
            </a:r>
            <a:r>
              <a:rPr lang="bs-Cyrl-BA" dirty="0" smtClean="0"/>
              <a:t>биодиверзитет</a:t>
            </a:r>
            <a:r>
              <a:rPr lang="en-US" dirty="0" smtClean="0"/>
              <a:t> </a:t>
            </a:r>
            <a:r>
              <a:rPr lang="bs-Cyrl-BA" dirty="0" smtClean="0"/>
              <a:t>поларних</a:t>
            </a:r>
            <a:r>
              <a:rPr lang="en-US" dirty="0" smtClean="0"/>
              <a:t> </a:t>
            </a:r>
            <a:r>
              <a:rPr lang="bs-Cyrl-BA" dirty="0" smtClean="0"/>
              <a:t>области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7012257"/>
          </a:xfrm>
        </p:spPr>
      </p:pic>
      <p:sp>
        <p:nvSpPr>
          <p:cNvPr id="6" name="TextBox 5"/>
          <p:cNvSpPr txBox="1"/>
          <p:nvPr/>
        </p:nvSpPr>
        <p:spPr>
          <a:xfrm>
            <a:off x="886415" y="0"/>
            <a:ext cx="10405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5400" dirty="0" smtClean="0">
                <a:solidFill>
                  <a:srgbClr val="00B0F0"/>
                </a:solidFill>
                <a:latin typeface="Script MT Bold" panose="03040602040607080904" pitchFamily="66" charset="0"/>
              </a:rPr>
              <a:t>Топљење ледника и поларних плоча</a:t>
            </a:r>
            <a:r>
              <a:rPr lang="en-US" sz="5400" dirty="0" smtClean="0">
                <a:solidFill>
                  <a:srgbClr val="00B0F0"/>
                </a:solidFill>
                <a:latin typeface="Script MT Bold" panose="03040602040607080904" pitchFamily="66" charset="0"/>
              </a:rPr>
              <a:t> </a:t>
            </a:r>
            <a:endParaRPr lang="en-US" sz="5400" dirty="0">
              <a:solidFill>
                <a:srgbClr val="00B0F0"/>
              </a:solidFill>
              <a:latin typeface="Script MT Bold" panose="030406020406070809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0777" y="1454727"/>
            <a:ext cx="10116589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s-Cyrl-BA" sz="4400" b="1" dirty="0" smtClean="0">
                <a:solidFill>
                  <a:srgbClr val="00B0F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Повећање</a:t>
            </a:r>
            <a:r>
              <a:rPr lang="en-US" sz="4400" b="1" dirty="0" smtClean="0">
                <a:solidFill>
                  <a:srgbClr val="00B0F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bs-Cyrl-BA" sz="4400" b="1" dirty="0" smtClean="0">
                <a:solidFill>
                  <a:srgbClr val="00B0F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температуре</a:t>
            </a:r>
            <a:r>
              <a:rPr lang="en-US" sz="4400" b="1" dirty="0" smtClean="0">
                <a:solidFill>
                  <a:srgbClr val="00B0F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bs-Cyrl-BA" sz="4400" b="1" dirty="0" smtClean="0">
                <a:solidFill>
                  <a:srgbClr val="00B0F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у</a:t>
            </a:r>
            <a:r>
              <a:rPr lang="en-US" sz="4400" b="1" dirty="0" smtClean="0">
                <a:solidFill>
                  <a:srgbClr val="00B0F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bs-Cyrl-BA" sz="4400" b="1" dirty="0" smtClean="0">
                <a:solidFill>
                  <a:srgbClr val="00B0F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поларним</a:t>
            </a:r>
            <a:r>
              <a:rPr lang="en-US" sz="4400" b="1" dirty="0" smtClean="0">
                <a:solidFill>
                  <a:srgbClr val="00B0F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bs-Cyrl-BA" sz="4400" b="1" dirty="0" smtClean="0">
                <a:solidFill>
                  <a:srgbClr val="00B0F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областима </a:t>
            </a:r>
            <a:r>
              <a:rPr lang="en-US" sz="4400" b="1" dirty="0" smtClean="0">
                <a:solidFill>
                  <a:srgbClr val="00B0F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0.5</a:t>
            </a:r>
            <a:r>
              <a:rPr lang="en-US" sz="4400" b="1" dirty="0" smtClean="0">
                <a:solidFill>
                  <a:srgbClr val="00B0F0"/>
                </a:solidFill>
                <a:latin typeface="Monotype Corsiva" panose="03010101010201010101" pitchFamily="66" charset="0"/>
                <a:ea typeface="Segoe UI Black" panose="020B0A02040204020203" pitchFamily="34" charset="0"/>
                <a:cs typeface="Arial" panose="020B0604020202020204" pitchFamily="34" charset="0"/>
              </a:rPr>
              <a:t>°</a:t>
            </a:r>
            <a:r>
              <a:rPr lang="bs-Cyrl-BA" sz="4400" b="1" dirty="0" smtClean="0">
                <a:solidFill>
                  <a:srgbClr val="00B0F0"/>
                </a:solidFill>
                <a:latin typeface="Monotype Corsiva" panose="03010101010201010101" pitchFamily="66" charset="0"/>
                <a:ea typeface="Segoe UI Black" panose="020B0A02040204020203" pitchFamily="34" charset="0"/>
                <a:cs typeface="Arial" panose="020B0604020202020204" pitchFamily="34" charset="0"/>
              </a:rPr>
              <a:t>С</a:t>
            </a:r>
            <a:endParaRPr lang="bs-Cyrl-BA" sz="4400" b="1" dirty="0">
              <a:solidFill>
                <a:srgbClr val="00B0F0"/>
              </a:solidFill>
              <a:latin typeface="Monotype Corsiva" panose="03010101010201010101" pitchFamily="66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Cyrl-BA" sz="4400" b="1" dirty="0" smtClean="0">
              <a:solidFill>
                <a:srgbClr val="00B0F0"/>
              </a:solidFill>
              <a:latin typeface="Monotype Corsiva" panose="03010101010201010101" pitchFamily="66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sz="4400" b="1" dirty="0" smtClean="0">
                <a:solidFill>
                  <a:srgbClr val="00B0F0"/>
                </a:solidFill>
                <a:latin typeface="Monotype Corsiva" panose="03010101010201010101" pitchFamily="66" charset="0"/>
                <a:ea typeface="Segoe UI Black" panose="020B0A02040204020203" pitchFamily="34" charset="0"/>
                <a:cs typeface="Arial" panose="020B0604020202020204" pitchFamily="34" charset="0"/>
              </a:rPr>
              <a:t>NASA </a:t>
            </a:r>
            <a:r>
              <a:rPr lang="bs-Cyrl-BA" sz="4400" b="1" dirty="0" smtClean="0">
                <a:solidFill>
                  <a:srgbClr val="00B0F0"/>
                </a:solidFill>
                <a:latin typeface="Monotype Corsiva" panose="03010101010201010101" pitchFamily="66" charset="0"/>
                <a:ea typeface="Segoe UI Black" panose="020B0A02040204020203" pitchFamily="34" charset="0"/>
                <a:cs typeface="Arial" panose="020B0604020202020204" pitchFamily="34" charset="0"/>
              </a:rPr>
              <a:t> је  потврдила топљење ивица Гренланда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Cyrl-BA" sz="4400" b="1" dirty="0" smtClean="0">
              <a:solidFill>
                <a:srgbClr val="00B0F0"/>
              </a:solidFill>
              <a:latin typeface="Monotype Corsiva" panose="03010101010201010101" pitchFamily="66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Cyrl-BA" sz="4400" b="1" dirty="0" smtClean="0">
                <a:solidFill>
                  <a:srgbClr val="00B0F0"/>
                </a:solidFill>
                <a:latin typeface="Monotype Corsiva" panose="03010101010201010101" pitchFamily="66" charset="0"/>
                <a:ea typeface="Segoe UI Black" panose="020B0A02040204020203" pitchFamily="34" charset="0"/>
                <a:cs typeface="Arial" panose="020B0604020202020204" pitchFamily="34" charset="0"/>
              </a:rPr>
              <a:t>Губљење  станишта поларних  животиња,као и станишта животиња које настањују острва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Cyrl-BA" sz="4400" b="1" dirty="0" smtClean="0">
              <a:solidFill>
                <a:srgbClr val="00B0F0"/>
              </a:solidFill>
              <a:latin typeface="Monotype Corsiva" panose="03010101010201010101" pitchFamily="66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Cyrl-BA" sz="4400" b="1" dirty="0" smtClean="0">
                <a:solidFill>
                  <a:srgbClr val="00B0F0"/>
                </a:solidFill>
                <a:latin typeface="Monotype Corsiva" panose="03010101010201010101" pitchFamily="66" charset="0"/>
                <a:ea typeface="Segoe UI Black" panose="020B0A02040204020203" pitchFamily="34" charset="0"/>
                <a:cs typeface="Arial" panose="020B0604020202020204" pitchFamily="34" charset="0"/>
              </a:rPr>
              <a:t>Најбрже топљење поларних плоча у досадашњој историји</a:t>
            </a:r>
            <a:endParaRPr lang="en-US" sz="4400" dirty="0">
              <a:solidFill>
                <a:srgbClr val="00B0F0"/>
              </a:solidFill>
              <a:latin typeface="Matura MT Script Capitals" panose="03020802060602070202" pitchFamily="66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chemeClr val="bg2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5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247502"/>
            <a:ext cx="8770571" cy="1560716"/>
          </a:xfrm>
        </p:spPr>
        <p:txBody>
          <a:bodyPr>
            <a:normAutofit fontScale="90000"/>
          </a:bodyPr>
          <a:lstStyle/>
          <a:p>
            <a:pPr algn="ctr"/>
            <a:r>
              <a:rPr lang="bs-Cyrl-BA" dirty="0" smtClean="0">
                <a:latin typeface="Impact" panose="020B0806030902050204" pitchFamily="34" charset="0"/>
              </a:rPr>
              <a:t>Мапа могућег плављења водом у случају прекомијерног топљења водом</a:t>
            </a:r>
            <a:br>
              <a:rPr lang="bs-Cyrl-BA" dirty="0" smtClean="0">
                <a:latin typeface="Impact" panose="020B0806030902050204" pitchFamily="34" charset="0"/>
              </a:rPr>
            </a:br>
            <a:endParaRPr lang="en-US" dirty="0">
              <a:latin typeface="Impact" panose="020B080603090205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40" y="2271538"/>
            <a:ext cx="7818849" cy="4398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016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"/>
            <a:ext cx="12192000" cy="6857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Cyrl-BA" sz="8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Предвиђање</a:t>
            </a:r>
            <a:r>
              <a:rPr lang="en-US" dirty="0" smtClean="0">
                <a:solidFill>
                  <a:schemeClr val="tx1"/>
                </a:solidFill>
                <a:latin typeface="Broadway" panose="04040905080B02020502" pitchFamily="82" charset="0"/>
              </a:rPr>
              <a:t> </a:t>
            </a:r>
            <a:endParaRPr lang="en-US" dirty="0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816" y="1990090"/>
            <a:ext cx="8856296" cy="36324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bs-Cyrl-BA" sz="3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Према многим научницима,леда на Антартику неће бити за 300 година</a:t>
            </a:r>
            <a:r>
              <a:rPr lang="bs-Cyrl-BA" sz="3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  </a:t>
            </a:r>
            <a:endParaRPr lang="en-US" sz="3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bs-Cyrl-BA" sz="3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По приложеној мапи могуће је видјети колико копна би било поплављено у овом случају</a:t>
            </a:r>
            <a:endParaRPr lang="en-US" sz="3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bs-Cyrl-BA" sz="3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Највише би настрадала Јужна Америка и Азија</a:t>
            </a:r>
            <a:endParaRPr lang="en-US" sz="3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224" y="1064714"/>
            <a:ext cx="8770571" cy="1560716"/>
          </a:xfrm>
        </p:spPr>
        <p:txBody>
          <a:bodyPr>
            <a:normAutofit/>
          </a:bodyPr>
          <a:lstStyle/>
          <a:p>
            <a:pPr algn="ctr"/>
            <a:r>
              <a:rPr lang="bs-Cyrl-BA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Угрожене врсте</a:t>
            </a:r>
            <a:r>
              <a:rPr lang="en-US" dirty="0" smtClean="0">
                <a:solidFill>
                  <a:schemeClr val="tx1"/>
                </a:solidFill>
                <a:latin typeface="Script MT Bold" panose="03040602040607080904" pitchFamily="66" charset="0"/>
              </a:rPr>
              <a:t>:</a:t>
            </a:r>
            <a:endParaRPr lang="en-US" dirty="0">
              <a:solidFill>
                <a:schemeClr val="tx1"/>
              </a:solidFill>
              <a:latin typeface="Script MT Bold" panose="030406020406070809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330" y="2513908"/>
            <a:ext cx="8807632" cy="300469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sz="3600" b="1" dirty="0">
                <a:solidFill>
                  <a:schemeClr val="tx1"/>
                </a:solidFill>
              </a:rPr>
              <a:t> </a:t>
            </a:r>
            <a:r>
              <a:rPr lang="bs-Cyrl-BA" sz="36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Као посљедица топљења  ледениих  површина опстанак мнигих  врста  је  угрожен</a:t>
            </a:r>
            <a:endParaRPr lang="en-US" sz="3600" b="1" dirty="0" smtClean="0">
              <a:solidFill>
                <a:schemeClr val="tx1"/>
              </a:solidFill>
              <a:latin typeface="Harlow Solid Italic" panose="04030604020F02020D02" pitchFamily="8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b="1" dirty="0" smtClean="0">
              <a:solidFill>
                <a:schemeClr val="tx1"/>
              </a:solidFill>
              <a:latin typeface="Harlow Solid Italic" panose="04030604020F02020D02" pitchFamily="8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dirty="0" smtClean="0">
                <a:solidFill>
                  <a:schemeClr val="tx1"/>
                </a:solidFill>
              </a:rPr>
              <a:t> </a:t>
            </a:r>
            <a:r>
              <a:rPr lang="sr-Cyrl-RS" sz="36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Уколико се ова предвиђања остваре ,поларне животиње  се нећ</a:t>
            </a:r>
            <a:r>
              <a:rPr lang="bs-Cyrl-BA" sz="36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е прилагодити  и  већина ће изумријети.</a:t>
            </a:r>
            <a:endParaRPr lang="sr-Cyrl-RS" sz="3600" b="1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3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3" y="709391"/>
            <a:ext cx="2524125" cy="1809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99" y="776066"/>
            <a:ext cx="2619375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58" y="821599"/>
            <a:ext cx="3048000" cy="15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882189"/>
            <a:ext cx="285750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01" y="3634539"/>
            <a:ext cx="2466975" cy="184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933" y="3634539"/>
            <a:ext cx="2562225" cy="1781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52438" y="2728459"/>
            <a:ext cx="286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 smtClean="0">
                <a:latin typeface="Agency FB" panose="020B0503020202020204" pitchFamily="34" charset="0"/>
                <a:cs typeface="Arial" panose="020B0604020202020204" pitchFamily="34" charset="0"/>
              </a:rPr>
              <a:t>Росомах</a:t>
            </a:r>
            <a:endParaRPr lang="en-US" sz="2800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9520" y="2599786"/>
            <a:ext cx="2849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b="1" dirty="0" smtClean="0">
                <a:latin typeface="Algerian" panose="04020705040A02060702" pitchFamily="82" charset="0"/>
              </a:rPr>
              <a:t>Поларни медвјед</a:t>
            </a:r>
            <a:endParaRPr lang="en-US" sz="2800" b="1" dirty="0">
              <a:latin typeface="Algerian" panose="04020705040A020607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06589" y="2711713"/>
            <a:ext cx="3481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 smtClean="0">
                <a:latin typeface="Bahnschrift Light Condensed" panose="020B0502040204020203" pitchFamily="34" charset="0"/>
              </a:rPr>
              <a:t>Снијежни леопард</a:t>
            </a:r>
            <a:endParaRPr lang="en-US" sz="2800" dirty="0">
              <a:latin typeface="Bahnschrift Light Condensed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5691707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 smtClean="0">
                <a:latin typeface="Bauhaus 93" panose="04030905020B02020C02" pitchFamily="82" charset="0"/>
              </a:rPr>
              <a:t>Пингвини</a:t>
            </a:r>
            <a:endParaRPr lang="en-US" sz="2800" dirty="0">
              <a:latin typeface="Bauhaus 93" panose="04030905020B02020C02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376" y="5691707"/>
            <a:ext cx="3208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 smtClean="0">
                <a:latin typeface="Futura Md BT" panose="020B0602020204020303" pitchFamily="34" charset="0"/>
              </a:rPr>
              <a:t>Нарвали</a:t>
            </a:r>
            <a:endParaRPr lang="en-US" sz="2800" dirty="0">
              <a:latin typeface="Futura Md BT" panose="020B06020202040203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26203" y="5691707"/>
            <a:ext cx="2927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 smtClean="0">
                <a:latin typeface="Monotype Corsiva" panose="03010101010201010101" pitchFamily="66" charset="0"/>
              </a:rPr>
              <a:t>Поларна лисица</a:t>
            </a:r>
            <a:endParaRPr lang="en-US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5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4" y="182880"/>
            <a:ext cx="12192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1492134" y="1594325"/>
            <a:ext cx="9360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/>
              <a:t>Hvala</a:t>
            </a:r>
            <a:r>
              <a:rPr lang="en-US" sz="9600" dirty="0" smtClean="0"/>
              <a:t> </a:t>
            </a:r>
            <a:r>
              <a:rPr lang="en-US" sz="9600" dirty="0" err="1" smtClean="0"/>
              <a:t>na</a:t>
            </a:r>
            <a:r>
              <a:rPr lang="en-US" sz="9600" dirty="0" smtClean="0"/>
              <a:t> </a:t>
            </a:r>
            <a:r>
              <a:rPr lang="en-US" sz="9600" dirty="0" err="1" smtClean="0"/>
              <a:t>pažnji</a:t>
            </a:r>
            <a:r>
              <a:rPr lang="en-US" sz="9600" dirty="0" smtClean="0"/>
              <a:t>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4642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375</TotalTime>
  <Words>133</Words>
  <Application>Microsoft Office PowerPoint</Application>
  <PresentationFormat>Custom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Feathered</vt:lpstr>
      <vt:lpstr>Топљење ледника и утицај на биодиверзитет поларних области</vt:lpstr>
      <vt:lpstr>PowerPoint Presentation</vt:lpstr>
      <vt:lpstr>Мапа могућег плављења водом у случају прекомијерног топљења водом </vt:lpstr>
      <vt:lpstr>Предвиђање </vt:lpstr>
      <vt:lpstr>Угрожене врсте: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Topljenje polarnih ploča i uticaj na biodiverzitet ovih oblasti</dc:title>
  <dc:creator>Skola6</dc:creator>
  <cp:lastModifiedBy>User</cp:lastModifiedBy>
  <cp:revision>30</cp:revision>
  <dcterms:created xsi:type="dcterms:W3CDTF">2019-05-15T13:47:36Z</dcterms:created>
  <dcterms:modified xsi:type="dcterms:W3CDTF">2019-05-22T09:53:33Z</dcterms:modified>
</cp:coreProperties>
</file>