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s-Cyrl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C4779B-D438-4AE6-9C56-13D2C5EE9D4D}" type="datetimeFigureOut">
              <a:rPr lang="bs-Cyrl-BA" smtClean="0"/>
              <a:t>22.5.2019</a:t>
            </a:fld>
            <a:endParaRPr lang="bs-Cyrl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s-Cyrl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FDBC3E-FE98-4E9B-8722-27316466D27C}" type="slidenum">
              <a:rPr lang="bs-Cyrl-BA" smtClean="0"/>
              <a:t>‹#›</a:t>
            </a:fld>
            <a:endParaRPr lang="bs-Cyrl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bing.com/images/search?view=detailV2&amp;ccid=t%2bKgtJRd&amp;id=D6023B0764FE78EBE8D3607F43CF01184D7FD8E2&amp;thid=OIP.t-KgtJRdY1F1n4ke-ZH93QAAAA&amp;mediaurl=http://www.linea.hr/files/Image/Proizvodniprogram/znakovisigurnosti/znakoviopasnosti/OP-6AL-opasnost-od-trovanja.jpg&amp;exph=522&amp;expw=420&amp;q=Opasnost+Od+Trovanja&amp;simid=608039034349685793&amp;selectedIndex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bing.com/images/search?view=detailV2&amp;ccid=4V4ADnur&amp;id=39D95DA9C1C35E4140A6C88E93AF70971F03D5B5&amp;thid=OIP.4V4ADnurp7R4r5kBTAbxhAHaFI&amp;mediaurl=http://www.agrotv.net/wp-content/uploads/2018/10/Vi%c5%a1e-od-70-%c5%beivotinja-otrovano-u-okolini-Vr%c5%a1ca-2.jpg&amp;exph=360&amp;expw=520&amp;q=pomor+zivotinja+kod+vrsca&amp;simid=608022541670745152&amp;selectedIndex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609600"/>
            <a:ext cx="8077200" cy="3201362"/>
          </a:xfrm>
        </p:spPr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Zagađivanje i zaštita životnih namirnica</a:t>
            </a:r>
            <a:endParaRPr lang="bs-Cyrl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Cyrl-BA" dirty="0"/>
          </a:p>
        </p:txBody>
      </p:sp>
      <p:pic>
        <p:nvPicPr>
          <p:cNvPr id="4" name="Picture 3" descr="Zagadjivanje i zaštita hrane&#10; 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76400"/>
            <a:ext cx="99822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8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bs-Latn-BA" dirty="0">
                <a:latin typeface="Lucida Calligraphy" panose="03010101010101010101" pitchFamily="66" charset="0"/>
              </a:rPr>
              <a:t>1.Konzervansi</a:t>
            </a:r>
          </a:p>
          <a:p>
            <a:pPr marL="109728" indent="0">
              <a:buNone/>
            </a:pPr>
            <a:r>
              <a:rPr lang="bs-Latn-BA" dirty="0">
                <a:latin typeface="Lucida Calligraphy" panose="03010101010101010101" pitchFamily="66" charset="0"/>
              </a:rPr>
              <a:t>2.Boje</a:t>
            </a:r>
          </a:p>
          <a:p>
            <a:pPr marL="109728" indent="0">
              <a:buNone/>
            </a:pPr>
            <a:r>
              <a:rPr lang="bs-Latn-BA" dirty="0">
                <a:latin typeface="Lucida Calligraphy" panose="03010101010101010101" pitchFamily="66" charset="0"/>
              </a:rPr>
              <a:t>3.Zaslađivači</a:t>
            </a:r>
          </a:p>
          <a:p>
            <a:pPr marL="109728" indent="0">
              <a:buNone/>
            </a:pPr>
            <a:r>
              <a:rPr lang="bs-Latn-BA" dirty="0">
                <a:latin typeface="Lucida Calligraphy" panose="03010101010101010101" pitchFamily="66" charset="0"/>
              </a:rPr>
              <a:t>4.Arome</a:t>
            </a:r>
          </a:p>
          <a:p>
            <a:pPr marL="109728" indent="0">
              <a:buNone/>
            </a:pPr>
            <a:r>
              <a:rPr lang="bs-Latn-BA" dirty="0">
                <a:latin typeface="Lucida Calligraphy" panose="03010101010101010101" pitchFamily="66" charset="0"/>
              </a:rPr>
              <a:t>5.Emulgatori i stabilizatori </a:t>
            </a:r>
          </a:p>
          <a:p>
            <a:pPr marL="109728" indent="0">
              <a:buNone/>
            </a:pPr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dirty="0">
                <a:latin typeface="Lucida Calligraphy" panose="03010101010101010101" pitchFamily="66" charset="0"/>
              </a:rPr>
              <a:t>Tipovi aditiva:</a:t>
            </a:r>
            <a:br>
              <a:rPr lang="bs-Latn-BA" dirty="0">
                <a:latin typeface="Lucida Calligraphy" panose="03010101010101010101" pitchFamily="66" charset="0"/>
              </a:rPr>
            </a:br>
            <a:endParaRPr lang="bs-Cyrl-BA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21855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bs-Latn-BA" sz="2000" dirty="0" smtClean="0">
                <a:latin typeface="Lucida Calligraphy" panose="03010101010101010101" pitchFamily="66" charset="0"/>
              </a:rPr>
              <a:t>koriste se za produžavanje roka trajanja hrane. Prirodni konzervansi su kuhinjska i morska so, šećeri i organske kiseline. Hemijski konzervansi mogu imati štetne posljedice po ljudski organizam a na proizvodima se označavaju slovom E i brojem.</a:t>
            </a:r>
          </a:p>
          <a:p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Konzervansi:</a:t>
            </a:r>
            <a:endParaRPr lang="bs-Cyrl-BA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2545080" cy="36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Cyrl-BA"/>
          </a:p>
        </p:txBody>
      </p:sp>
      <p:pic>
        <p:nvPicPr>
          <p:cNvPr id="4" name="Content Placeholder 3" descr="See the source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52400"/>
            <a:ext cx="5728854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5426710" cy="4149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4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Hemijska jedinjenja koja se koriste u poljoprivredi, šumarstvu, komunalnoj higijeni za suzbijanje različitih štetočina</a:t>
            </a:r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>
                <a:latin typeface="Lucida Calligraphy" panose="03010101010101010101" pitchFamily="66" charset="0"/>
              </a:rPr>
              <a:t>Pesticidi </a:t>
            </a:r>
            <a:endParaRPr lang="bs-Cyrl-BA" dirty="0"/>
          </a:p>
        </p:txBody>
      </p:sp>
      <p:pic>
        <p:nvPicPr>
          <p:cNvPr id="5" name="Picture 4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2971800"/>
            <a:ext cx="4530436" cy="352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5105400" cy="3223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Herbicidi</a:t>
            </a:r>
          </a:p>
          <a:p>
            <a:r>
              <a:rPr lang="bs-Latn-BA" dirty="0" smtClean="0">
                <a:latin typeface="Lucida Calligraphy" panose="03010101010101010101" pitchFamily="66" charset="0"/>
              </a:rPr>
              <a:t>Insekticidi</a:t>
            </a:r>
          </a:p>
          <a:p>
            <a:r>
              <a:rPr lang="bs-Latn-BA" dirty="0" smtClean="0">
                <a:latin typeface="Lucida Calligraphy" panose="03010101010101010101" pitchFamily="66" charset="0"/>
              </a:rPr>
              <a:t>Fungicidi</a:t>
            </a:r>
          </a:p>
          <a:p>
            <a:r>
              <a:rPr lang="bs-Latn-BA" dirty="0" smtClean="0">
                <a:latin typeface="Lucida Calligraphy" panose="03010101010101010101" pitchFamily="66" charset="0"/>
              </a:rPr>
              <a:t>Rodenticidi </a:t>
            </a:r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>
                <a:latin typeface="Lucida Calligraphy" panose="03010101010101010101" pitchFamily="66" charset="0"/>
              </a:rPr>
              <a:t>Tipovi pesticida</a:t>
            </a:r>
            <a:endParaRPr lang="bs-Cyrl-BA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5257800" cy="288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24264"/>
            <a:ext cx="4588510" cy="3247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8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495800"/>
          </a:xfrm>
        </p:spPr>
        <p:txBody>
          <a:bodyPr>
            <a:normAutofit/>
          </a:bodyPr>
          <a:lstStyle/>
          <a:p>
            <a:r>
              <a:rPr lang="bs-Latn-BA" sz="2000" dirty="0" smtClean="0">
                <a:latin typeface="Lucida Calligraphy" panose="03010101010101010101" pitchFamily="66" charset="0"/>
              </a:rPr>
              <a:t>Pesticidi su otrovi koji mogu izazvati trovanje, neplodnost, kancer</a:t>
            </a:r>
          </a:p>
          <a:p>
            <a:pPr marL="109728" indent="0">
              <a:buNone/>
            </a:pPr>
            <a:endParaRPr lang="bs-Latn-BA" sz="2000" dirty="0" smtClean="0">
              <a:latin typeface="Lucida Calligraphy" panose="03010101010101010101" pitchFamily="66" charset="0"/>
            </a:endParaRPr>
          </a:p>
          <a:p>
            <a:r>
              <a:rPr lang="bs-Latn-BA" sz="2000" dirty="0" smtClean="0">
                <a:latin typeface="Lucida Calligraphy" panose="03010101010101010101" pitchFamily="66" charset="0"/>
              </a:rPr>
              <a:t> Preko biljne hrane dospijevaju i u životinjske proizvode-mlijeko,meso,jaja</a:t>
            </a:r>
          </a:p>
          <a:p>
            <a:pPr marL="109728" indent="0">
              <a:buNone/>
            </a:pPr>
            <a:endParaRPr lang="bs-Latn-BA" sz="2000" dirty="0" smtClean="0">
              <a:latin typeface="Lucida Calligraphy" panose="03010101010101010101" pitchFamily="66" charset="0"/>
            </a:endParaRPr>
          </a:p>
          <a:p>
            <a:r>
              <a:rPr lang="bs-Latn-BA" sz="2000" dirty="0" smtClean="0">
                <a:latin typeface="Lucida Calligraphy" panose="03010101010101010101" pitchFamily="66" charset="0"/>
              </a:rPr>
              <a:t>Svako korišćenje pesticida sa sobom nosi negativne posljedice na ekosistem u kome se primjenjuje i okolne ekosisteme</a:t>
            </a:r>
          </a:p>
          <a:p>
            <a:pPr marL="109728" indent="0">
              <a:buNone/>
            </a:pPr>
            <a:endParaRPr lang="bs-Latn-BA" sz="2000" dirty="0" smtClean="0">
              <a:latin typeface="Lucida Calligraphy" panose="03010101010101010101" pitchFamily="66" charset="0"/>
            </a:endParaRPr>
          </a:p>
          <a:p>
            <a:r>
              <a:rPr lang="bs-Latn-BA" sz="2000" dirty="0" smtClean="0">
                <a:latin typeface="Lucida Calligraphy" panose="03010101010101010101" pitchFamily="66" charset="0"/>
              </a:rPr>
              <a:t>Smanjenje upotrebe pesticida je jedan od temelja održive poljoprivrede i ideja održivog razvoja</a:t>
            </a:r>
            <a:endParaRPr lang="bs-Cyrl-B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>
                <a:latin typeface="Lucida Calligraphy" panose="03010101010101010101" pitchFamily="66" charset="0"/>
              </a:rPr>
              <a:t>Važno!</a:t>
            </a:r>
            <a:endParaRPr lang="bs-Cyrl-BA" dirty="0"/>
          </a:p>
        </p:txBody>
      </p:sp>
      <p:pic>
        <p:nvPicPr>
          <p:cNvPr id="4" name="Picture 3" descr="Image result for Opasnost Od Trovanj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15095"/>
            <a:ext cx="1524000" cy="1920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2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400" dirty="0" smtClean="0">
                <a:latin typeface="Lucida Calligraphy" panose="03010101010101010101" pitchFamily="66" charset="0"/>
              </a:rPr>
              <a:t>Insekticid Furadan</a:t>
            </a:r>
          </a:p>
          <a:p>
            <a:r>
              <a:rPr lang="bs-Latn-BA" sz="2400" dirty="0" smtClean="0">
                <a:latin typeface="Lucida Calligraphy" panose="03010101010101010101" pitchFamily="66" charset="0"/>
              </a:rPr>
              <a:t>24.aprila 2014.god. </a:t>
            </a:r>
            <a:r>
              <a:rPr lang="bs-Latn-BA" sz="2400" dirty="0">
                <a:latin typeface="Lucida Calligraphy" panose="03010101010101010101" pitchFamily="66" charset="0"/>
              </a:rPr>
              <a:t>j</a:t>
            </a:r>
            <a:r>
              <a:rPr lang="bs-Latn-BA" sz="2400" dirty="0" smtClean="0">
                <a:latin typeface="Lucida Calligraphy" panose="03010101010101010101" pitchFamily="66" charset="0"/>
              </a:rPr>
              <a:t>e pronađeno cijelo jato od 19 otrovanih ždralova na njivama istočno od Čoke (Vojvodina,Srbija). Ptice su se otrovale jedući sjeme kukuruza tretiranog ovim insekticidom</a:t>
            </a:r>
            <a:endParaRPr lang="bs-Cyrl-B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s-Latn-BA" sz="3200" dirty="0" smtClean="0">
                <a:latin typeface="Lucida Calligraphy" panose="03010101010101010101" pitchFamily="66" charset="0"/>
              </a:rPr>
              <a:t>Stradanje zaštićenih vrsta od nacionalnog i međunarodnog značaja</a:t>
            </a:r>
            <a:endParaRPr lang="bs-Cyrl-BA" sz="3200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598995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1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Oktobra 2018.god, za dva dana kod Vršca stradalo je 70 životinja (55 golubova,6 gugutki,jedna zeba, 6 koza i jedna mačka)</a:t>
            </a:r>
          </a:p>
          <a:p>
            <a:r>
              <a:rPr lang="bs-Latn-BA" dirty="0" smtClean="0">
                <a:latin typeface="Lucida Calligraphy" panose="03010101010101010101" pitchFamily="66" charset="0"/>
              </a:rPr>
              <a:t>Uzrok trovanja je sjeme pšenice tretirane furadanom </a:t>
            </a:r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>
                <a:latin typeface="Lucida Calligraphy" panose="03010101010101010101" pitchFamily="66" charset="0"/>
              </a:rPr>
              <a:t>Masovni pomor životinja kod  Vršca</a:t>
            </a:r>
            <a:endParaRPr lang="bs-Cyrl-BA" sz="3200" dirty="0"/>
          </a:p>
        </p:txBody>
      </p:sp>
      <p:pic>
        <p:nvPicPr>
          <p:cNvPr id="4" name="Picture 3" descr="Image result for pomor zivotinja kod vrsc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49530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2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Primjeri </a:t>
            </a:r>
            <a:r>
              <a:rPr lang="bs-Latn-BA" sz="2800" dirty="0" smtClean="0">
                <a:latin typeface="Lucida Calligraphy" panose="03010101010101010101" pitchFamily="66" charset="0"/>
              </a:rPr>
              <a:t>pomora</a:t>
            </a:r>
            <a:r>
              <a:rPr lang="bs-Latn-BA" dirty="0" smtClean="0">
                <a:latin typeface="Lucida Calligraphy" panose="03010101010101010101" pitchFamily="66" charset="0"/>
              </a:rPr>
              <a:t> pčela zbog prskanja obližnjih voćnjaka insekticidom u vrijeme cvjetanja vrlo su česti</a:t>
            </a:r>
          </a:p>
          <a:p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Pomor pčela</a:t>
            </a:r>
            <a:endParaRPr lang="bs-Cyrl-BA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1"/>
            <a:ext cx="71628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3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000" dirty="0" smtClean="0">
                <a:latin typeface="Lucida Calligraphy" panose="03010101010101010101" pitchFamily="66" charset="0"/>
              </a:rPr>
              <a:t>u hranu dospijevaju iz uređaja i pribora za proizvodnju i pakovanje hrane ili preko ambalaže u kojoj se hrana nalazi</a:t>
            </a:r>
          </a:p>
          <a:p>
            <a:r>
              <a:rPr lang="bs-Latn-BA" sz="2000" dirty="0" smtClean="0">
                <a:latin typeface="Lucida Calligraphy" panose="03010101010101010101" pitchFamily="66" charset="0"/>
              </a:rPr>
              <a:t>To su olovo, živa,cink, bakar i njihova jedinjenja. Mogu izazvati niz zdravstvenih komplikacija </a:t>
            </a:r>
            <a:endParaRPr lang="bs-Cyrl-B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>
                <a:latin typeface="Lucida Calligraphy" panose="03010101010101010101" pitchFamily="66" charset="0"/>
              </a:rPr>
              <a:t>Teški metali</a:t>
            </a:r>
            <a:endParaRPr lang="bs-Cyrl-BA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495800" cy="304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542155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2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hran</a:t>
            </a:r>
            <a:r>
              <a:rPr lang="en-US" smtClean="0">
                <a:latin typeface="Lucida Calligraphy" panose="03010101010101010101" pitchFamily="66" charset="0"/>
              </a:rPr>
              <a:t>l</a:t>
            </a:r>
            <a:r>
              <a:rPr lang="bs-Latn-BA" smtClean="0">
                <a:latin typeface="Lucida Calligraphy" panose="03010101010101010101" pitchFamily="66" charset="0"/>
              </a:rPr>
              <a:t>jive </a:t>
            </a:r>
            <a:r>
              <a:rPr lang="bs-Latn-BA" dirty="0" smtClean="0">
                <a:latin typeface="Lucida Calligraphy" panose="03010101010101010101" pitchFamily="66" charset="0"/>
              </a:rPr>
              <a:t>materije neophodne živim bićima, jer kao izvori energije omogućavaju odvijanje životnih procesa</a:t>
            </a:r>
          </a:p>
          <a:p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>
                <a:latin typeface="Lucida Calligraphy" panose="03010101010101010101" pitchFamily="66" charset="0"/>
              </a:rPr>
              <a:t>Šta je hrana?</a:t>
            </a:r>
            <a:endParaRPr lang="bs-Cyrl-BA" dirty="0"/>
          </a:p>
        </p:txBody>
      </p:sp>
      <p:pic>
        <p:nvPicPr>
          <p:cNvPr id="4" name="Picture 2" descr="C:\Users\aleksa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76600"/>
            <a:ext cx="3786214" cy="2981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C:\Users\aleksa\Desktop\zito-od-celo-zr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2505084" cy="1630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C:\Users\aleksa\Desktop\top-hrana-za-mozak_380x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39" y="5037438"/>
            <a:ext cx="2205022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aleksa\Desktop\039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325" y="3665327"/>
            <a:ext cx="3047988" cy="218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91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Cyrl-BA"/>
          </a:p>
        </p:txBody>
      </p:sp>
      <p:pic>
        <p:nvPicPr>
          <p:cNvPr id="4" name="Content Placeholder 3" descr="See the source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0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000" dirty="0" smtClean="0">
                <a:latin typeface="Lucida Calligraphy" panose="03010101010101010101" pitchFamily="66" charset="0"/>
              </a:rPr>
              <a:t>Izazivaju ga:</a:t>
            </a:r>
          </a:p>
          <a:p>
            <a:pPr marL="109728" indent="0">
              <a:buNone/>
            </a:pPr>
            <a:r>
              <a:rPr lang="bs-Latn-BA" sz="2000" dirty="0" smtClean="0">
                <a:latin typeface="Lucida Calligraphy" panose="03010101010101010101" pitchFamily="66" charset="0"/>
              </a:rPr>
              <a:t>1.Bakterije i praživotinje                </a:t>
            </a:r>
          </a:p>
          <a:p>
            <a:pPr marL="109728" indent="0">
              <a:buNone/>
            </a:pPr>
            <a:r>
              <a:rPr lang="bs-Latn-BA" sz="2000" dirty="0" smtClean="0">
                <a:latin typeface="Lucida Calligraphy" panose="03010101010101010101" pitchFamily="66" charset="0"/>
              </a:rPr>
              <a:t>2.Virusi                                      </a:t>
            </a:r>
          </a:p>
          <a:p>
            <a:pPr marL="109728" indent="0">
              <a:buNone/>
            </a:pPr>
            <a:r>
              <a:rPr lang="bs-Latn-BA" sz="2000" dirty="0" smtClean="0">
                <a:latin typeface="Lucida Calligraphy" panose="03010101010101010101" pitchFamily="66" charset="0"/>
              </a:rPr>
              <a:t>3.Gljivice                                  </a:t>
            </a:r>
          </a:p>
          <a:p>
            <a:pPr marL="109728" indent="0">
              <a:buNone/>
            </a:pPr>
            <a:r>
              <a:rPr lang="bs-Latn-BA" sz="2000" dirty="0" smtClean="0">
                <a:latin typeface="Lucida Calligraphy" panose="03010101010101010101" pitchFamily="66" charset="0"/>
              </a:rPr>
              <a:t>4.Paraziti</a:t>
            </a:r>
          </a:p>
          <a:p>
            <a:pPr marL="109728" indent="0">
              <a:buNone/>
            </a:pPr>
            <a:r>
              <a:rPr lang="bs-Latn-BA" sz="2000" dirty="0" smtClean="0">
                <a:latin typeface="Lucida Calligraphy" panose="03010101010101010101" pitchFamily="66" charset="0"/>
              </a:rPr>
              <a:t>5.Druge životinje(glodari,insekti)</a:t>
            </a:r>
          </a:p>
          <a:p>
            <a:pPr marL="109728" indent="0">
              <a:buNone/>
            </a:pPr>
            <a:endParaRPr lang="bs-Latn-BA" sz="2000" dirty="0">
              <a:latin typeface="Lucida Calligraphy" panose="03010101010101010101" pitchFamily="66" charset="0"/>
            </a:endParaRPr>
          </a:p>
          <a:p>
            <a:pPr marL="109728" indent="0">
              <a:buNone/>
            </a:pPr>
            <a:r>
              <a:rPr lang="bs-Latn-BA" sz="2000" dirty="0" smtClean="0">
                <a:latin typeface="Lucida Calligraphy" panose="03010101010101010101" pitchFamily="66" charset="0"/>
              </a:rPr>
              <a:t>      </a:t>
            </a:r>
          </a:p>
          <a:p>
            <a:pPr marL="109728" indent="0">
              <a:buNone/>
            </a:pPr>
            <a:r>
              <a:rPr lang="bs-Latn-BA" sz="2000" dirty="0" smtClean="0">
                <a:latin typeface="Lucida Calligraphy" panose="03010101010101010101" pitchFamily="66" charset="0"/>
              </a:rPr>
              <a:t>       </a:t>
            </a:r>
          </a:p>
          <a:p>
            <a:pPr marL="109728" indent="0">
              <a:buNone/>
            </a:pPr>
            <a:r>
              <a:rPr lang="bs-Latn-BA" sz="2000" dirty="0" smtClean="0">
                <a:latin typeface="Lucida Calligraphy" panose="03010101010101010101" pitchFamily="66" charset="0"/>
              </a:rPr>
              <a:t>Izazivači su različitih infektivnih(zaraznih) oboljenja (dizenterija, salmonela, trbušni tifus, kolera i dr.) </a:t>
            </a:r>
            <a:endParaRPr lang="bs-Cyrl-B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>
                <a:latin typeface="Lucida Calligraphy" panose="03010101010101010101" pitchFamily="66" charset="0"/>
              </a:rPr>
              <a:t>Biološko zagađenje hrane</a:t>
            </a:r>
            <a:endParaRPr lang="bs-Cyrl-BA" dirty="0"/>
          </a:p>
        </p:txBody>
      </p:sp>
      <p:sp>
        <p:nvSpPr>
          <p:cNvPr id="5" name="Curved Left Arrow 4"/>
          <p:cNvSpPr/>
          <p:nvPr/>
        </p:nvSpPr>
        <p:spPr>
          <a:xfrm>
            <a:off x="4405746" y="2684011"/>
            <a:ext cx="1025236" cy="213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>
              <a:solidFill>
                <a:schemeClr val="tx1"/>
              </a:solidFill>
            </a:endParaRPr>
          </a:p>
        </p:txBody>
      </p:sp>
      <p:pic>
        <p:nvPicPr>
          <p:cNvPr id="6" name="Picture 5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69231"/>
            <a:ext cx="2855595" cy="282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7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Cyrl-BA"/>
          </a:p>
        </p:txBody>
      </p:sp>
      <p:pic>
        <p:nvPicPr>
          <p:cNvPr id="4" name="Content Placeholder 3" descr="See the source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8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Cyrl-BA"/>
          </a:p>
        </p:txBody>
      </p:sp>
      <p:pic>
        <p:nvPicPr>
          <p:cNvPr id="4" name="Content Placeholder 3" descr="See the source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235527"/>
            <a:ext cx="8409709" cy="639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13217"/>
            <a:ext cx="4038600" cy="2577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0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Pesticidi se trebaju primjenjivati prema uputstvu proizvođača</a:t>
            </a:r>
          </a:p>
          <a:p>
            <a:r>
              <a:rPr lang="bs-Latn-BA" dirty="0" smtClean="0">
                <a:latin typeface="Lucida Calligraphy" panose="03010101010101010101" pitchFamily="66" charset="0"/>
              </a:rPr>
              <a:t>Vještačke dodatke treba zamijeniti prirodnim</a:t>
            </a:r>
          </a:p>
          <a:p>
            <a:r>
              <a:rPr lang="bs-Latn-BA" dirty="0" smtClean="0">
                <a:latin typeface="Lucida Calligraphy" panose="03010101010101010101" pitchFamily="66" charset="0"/>
              </a:rPr>
              <a:t>Održavanje lične higijene radnika koji rade u dodiru sa namirnicama</a:t>
            </a:r>
          </a:p>
          <a:p>
            <a:r>
              <a:rPr lang="bs-Latn-BA" dirty="0" smtClean="0">
                <a:latin typeface="Lucida Calligraphy" panose="03010101010101010101" pitchFamily="66" charset="0"/>
              </a:rPr>
              <a:t>Obavljanje redovnih higijenskih kontrola ispravnosti proizvoda u trgovinama i proizvodnim pogonima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Zaštita hrane od zagađenja</a:t>
            </a:r>
            <a:endParaRPr lang="bs-Cyrl-BA" dirty="0"/>
          </a:p>
        </p:txBody>
      </p:sp>
    </p:spTree>
    <p:extLst>
      <p:ext uri="{BB962C8B-B14F-4D97-AF65-F5344CB8AC3E}">
        <p14:creationId xmlns:p14="http://schemas.microsoft.com/office/powerpoint/2010/main" val="33774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Cyrl-BA"/>
          </a:p>
        </p:txBody>
      </p:sp>
      <p:pic>
        <p:nvPicPr>
          <p:cNvPr id="4" name="Content Placeholder 3" descr="zdrava hrana protiv nezdra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23564" cy="652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5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>
              <a:latin typeface="Lucida Calligraphy" panose="03010101010101010101" pitchFamily="66" charset="0"/>
            </a:endParaRPr>
          </a:p>
          <a:p>
            <a:pPr marL="109728" indent="0">
              <a:buNone/>
            </a:pPr>
            <a:endParaRPr lang="bs-Latn-BA" dirty="0" smtClean="0">
              <a:latin typeface="Lucida Calligraphy" panose="03010101010101010101" pitchFamily="66" charset="0"/>
            </a:endParaRPr>
          </a:p>
          <a:p>
            <a:pPr marL="109728" indent="0">
              <a:buNone/>
            </a:pPr>
            <a:r>
              <a:rPr lang="bs-Latn-BA" dirty="0">
                <a:latin typeface="Lucida Calligraphy" panose="03010101010101010101" pitchFamily="66" charset="0"/>
              </a:rPr>
              <a:t>*</a:t>
            </a:r>
            <a:r>
              <a:rPr lang="bs-Latn-BA" dirty="0" smtClean="0">
                <a:latin typeface="Lucida Calligraphy" panose="03010101010101010101" pitchFamily="66" charset="0"/>
              </a:rPr>
              <a:t>Učenici geografske i biološke sekcije OŠ „Ivo Andrić“- Banja Luka</a:t>
            </a:r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Lucida Calligraphy" panose="03010101010101010101" pitchFamily="66" charset="0"/>
              </a:rPr>
              <a:t>Hvala</a:t>
            </a:r>
            <a:r>
              <a:rPr lang="en-US" sz="6600" dirty="0" smtClean="0">
                <a:latin typeface="Lucida Calligraphy" panose="03010101010101010101" pitchFamily="66" charset="0"/>
              </a:rPr>
              <a:t> </a:t>
            </a:r>
            <a:r>
              <a:rPr lang="en-US" sz="6600" dirty="0" err="1" smtClean="0">
                <a:latin typeface="Lucida Calligraphy" panose="03010101010101010101" pitchFamily="66" charset="0"/>
              </a:rPr>
              <a:t>na</a:t>
            </a:r>
            <a:r>
              <a:rPr lang="en-US" sz="6600" dirty="0" smtClean="0">
                <a:latin typeface="Lucida Calligraphy" panose="03010101010101010101" pitchFamily="66" charset="0"/>
              </a:rPr>
              <a:t> pa</a:t>
            </a:r>
            <a:r>
              <a:rPr lang="bs-Latn-BA" sz="6600" dirty="0" smtClean="0">
                <a:latin typeface="Lucida Calligraphy" panose="03010101010101010101" pitchFamily="66" charset="0"/>
              </a:rPr>
              <a:t>žnji!!!</a:t>
            </a:r>
            <a:endParaRPr lang="bs-Cyrl-BA" sz="6600" dirty="0"/>
          </a:p>
        </p:txBody>
      </p:sp>
      <p:pic>
        <p:nvPicPr>
          <p:cNvPr id="4" name="Picture 3" descr="bigstock-Heart-of-fruits-and-vegetables-184383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352800"/>
            <a:ext cx="4603163" cy="301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6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Izvor energije (ugljenih hidrata, proteina, masti), vitamina, minerala</a:t>
            </a:r>
          </a:p>
          <a:p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Hrana je izvor energije</a:t>
            </a:r>
            <a:endParaRPr lang="bs-Cyrl-BA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29718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9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>
                <a:latin typeface="Lucida Calligraphy" panose="03010101010101010101" pitchFamily="66" charset="0"/>
              </a:rPr>
              <a:t>Životne namirnice</a:t>
            </a:r>
            <a:endParaRPr lang="bs-Cyrl-BA" dirty="0"/>
          </a:p>
        </p:txBody>
      </p:sp>
      <p:pic>
        <p:nvPicPr>
          <p:cNvPr id="4" name="Content Placeholder 3" descr="C:\Users\aleksa\Desktop\imag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648200" cy="47521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dirty="0" smtClean="0">
                <a:latin typeface="Lucida Calligraphy" panose="03010101010101010101" pitchFamily="66" charset="0"/>
              </a:rPr>
              <a:t>Životne namirnice su prerađen ili neprerađen  oblik različitih izvora energije koje čovjek koristi kao hranu ili piće</a:t>
            </a:r>
            <a:endParaRPr lang="bs-Cyrl-BA" sz="2800" dirty="0"/>
          </a:p>
        </p:txBody>
      </p:sp>
    </p:spTree>
    <p:extLst>
      <p:ext uri="{BB962C8B-B14F-4D97-AF65-F5344CB8AC3E}">
        <p14:creationId xmlns:p14="http://schemas.microsoft.com/office/powerpoint/2010/main" val="38022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Zagađivanjem vode, vazduha i zemljišta zagađuje se i hrana. Životinje se hrane biljkama zagađenim pesticidima i drugim hemijskim materijama, a ljudi se hrane i biljkama i proizvodima životinjskog porijekla i tako se truju hranom.</a:t>
            </a:r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Kako se hrana zagađuje?</a:t>
            </a:r>
            <a:endParaRPr lang="bs-Cyrl-BA" dirty="0"/>
          </a:p>
        </p:txBody>
      </p:sp>
      <p:pic>
        <p:nvPicPr>
          <p:cNvPr id="4" name="Picture 3" descr="parradaaaaaaaaaaaaaaaaaaaaaaaaaaaaaaaaaaaaaaaaaaaaaaajjjjzzzzzzzzzzzccciiii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933055"/>
            <a:ext cx="6553200" cy="298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30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Cyrl-BA"/>
          </a:p>
        </p:txBody>
      </p:sp>
      <p:pic>
        <p:nvPicPr>
          <p:cNvPr id="4" name="Content Placeholder 3" descr="Vazno!&#10;90% svih stranih&#10;supstanci koje&#10;uđu u čovekov&#10;organizam stiže&#10;posredstvom&#10;hrane&#10;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6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1. Industrija  </a:t>
            </a:r>
          </a:p>
          <a:p>
            <a:pPr marL="109728" indent="0">
              <a:buNone/>
            </a:pPr>
            <a:r>
              <a:rPr lang="bs-Latn-BA" dirty="0" smtClean="0">
                <a:latin typeface="Lucida Calligraphy" panose="03010101010101010101" pitchFamily="66" charset="0"/>
              </a:rPr>
              <a:t>      ( prehrambena)               Direktno           </a:t>
            </a:r>
          </a:p>
          <a:p>
            <a:r>
              <a:rPr lang="bs-Latn-BA" dirty="0" smtClean="0">
                <a:latin typeface="Lucida Calligraphy" panose="03010101010101010101" pitchFamily="66" charset="0"/>
              </a:rPr>
              <a:t>2. Poljoprivreda</a:t>
            </a:r>
          </a:p>
          <a:p>
            <a:endParaRPr lang="bs-Latn-BA" dirty="0" smtClean="0">
              <a:latin typeface="Lucida Calligraphy" panose="03010101010101010101" pitchFamily="66" charset="0"/>
            </a:endParaRPr>
          </a:p>
          <a:p>
            <a:r>
              <a:rPr lang="bs-Latn-BA" dirty="0" smtClean="0">
                <a:latin typeface="Lucida Calligraphy" panose="03010101010101010101" pitchFamily="66" charset="0"/>
              </a:rPr>
              <a:t>3. Saobraćaj                Indirektno (preko </a:t>
            </a:r>
          </a:p>
          <a:p>
            <a:r>
              <a:rPr lang="bs-Latn-BA" dirty="0" smtClean="0">
                <a:latin typeface="Lucida Calligraphy" panose="03010101010101010101" pitchFamily="66" charset="0"/>
              </a:rPr>
              <a:t>4. Domaćinstva          zagađene vode, </a:t>
            </a:r>
          </a:p>
          <a:p>
            <a:pPr marL="109728" indent="0">
              <a:buNone/>
            </a:pPr>
            <a:r>
              <a:rPr lang="bs-Latn-BA" dirty="0" smtClean="0">
                <a:latin typeface="Lucida Calligraphy" panose="03010101010101010101" pitchFamily="66" charset="0"/>
              </a:rPr>
              <a:t>                                    vazduha i zemljišta)</a:t>
            </a:r>
          </a:p>
          <a:p>
            <a:pPr marL="109728" indent="0">
              <a:buNone/>
            </a:pPr>
            <a:r>
              <a:rPr lang="bs-Latn-BA" dirty="0" smtClean="0">
                <a:latin typeface="Lucida Calligraphy" panose="03010101010101010101" pitchFamily="66" charset="0"/>
              </a:rPr>
              <a:t>                                        </a:t>
            </a:r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>
                <a:latin typeface="Lucida Calligraphy" panose="03010101010101010101" pitchFamily="66" charset="0"/>
              </a:rPr>
              <a:t>Izvori zagađenja hrane</a:t>
            </a:r>
            <a:endParaRPr lang="bs-Cyrl-BA" dirty="0"/>
          </a:p>
        </p:txBody>
      </p:sp>
      <p:sp>
        <p:nvSpPr>
          <p:cNvPr id="4" name="Right Arrow 3"/>
          <p:cNvSpPr/>
          <p:nvPr/>
        </p:nvSpPr>
        <p:spPr>
          <a:xfrm>
            <a:off x="4572000" y="1967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  <p:sp>
        <p:nvSpPr>
          <p:cNvPr id="5" name="Right Arrow 4"/>
          <p:cNvSpPr/>
          <p:nvPr/>
        </p:nvSpPr>
        <p:spPr>
          <a:xfrm>
            <a:off x="3590960" y="3352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4415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hemijske materije koje zagađuju hranu</a:t>
            </a:r>
          </a:p>
          <a:p>
            <a:pPr marL="109728" indent="0">
              <a:buNone/>
            </a:pPr>
            <a:endParaRPr lang="bs-Latn-BA" dirty="0" smtClean="0">
              <a:latin typeface="Lucida Calligraphy" panose="03010101010101010101" pitchFamily="66" charset="0"/>
            </a:endParaRPr>
          </a:p>
          <a:p>
            <a:pPr marL="109728" indent="0">
              <a:buNone/>
            </a:pPr>
            <a:r>
              <a:rPr lang="bs-Latn-BA" dirty="0" smtClean="0">
                <a:latin typeface="Lucida Calligraphy" panose="03010101010101010101" pitchFamily="66" charset="0"/>
              </a:rPr>
              <a:t> 1. Aditivi </a:t>
            </a:r>
          </a:p>
          <a:p>
            <a:pPr marL="109728" indent="0">
              <a:buNone/>
            </a:pPr>
            <a:r>
              <a:rPr lang="bs-Latn-BA" dirty="0">
                <a:latin typeface="Lucida Calligraphy" panose="03010101010101010101" pitchFamily="66" charset="0"/>
              </a:rPr>
              <a:t> </a:t>
            </a:r>
            <a:r>
              <a:rPr lang="bs-Latn-BA" dirty="0" smtClean="0">
                <a:latin typeface="Lucida Calligraphy" panose="03010101010101010101" pitchFamily="66" charset="0"/>
              </a:rPr>
              <a:t>2. Pesticidi</a:t>
            </a:r>
          </a:p>
          <a:p>
            <a:pPr marL="109728" indent="0">
              <a:buNone/>
            </a:pPr>
            <a:r>
              <a:rPr lang="bs-Latn-BA" dirty="0">
                <a:latin typeface="Lucida Calligraphy" panose="03010101010101010101" pitchFamily="66" charset="0"/>
              </a:rPr>
              <a:t> </a:t>
            </a:r>
            <a:r>
              <a:rPr lang="bs-Latn-BA" dirty="0" smtClean="0">
                <a:latin typeface="Lucida Calligraphy" panose="03010101010101010101" pitchFamily="66" charset="0"/>
              </a:rPr>
              <a:t>3. Vještačka (mineralna) đubriva</a:t>
            </a:r>
          </a:p>
          <a:p>
            <a:pPr marL="109728" indent="0">
              <a:buNone/>
            </a:pPr>
            <a:r>
              <a:rPr lang="bs-Latn-BA" dirty="0">
                <a:latin typeface="Lucida Calligraphy" panose="03010101010101010101" pitchFamily="66" charset="0"/>
              </a:rPr>
              <a:t> </a:t>
            </a:r>
            <a:r>
              <a:rPr lang="bs-Latn-BA" dirty="0" smtClean="0">
                <a:latin typeface="Lucida Calligraphy" panose="03010101010101010101" pitchFamily="66" charset="0"/>
              </a:rPr>
              <a:t>4. Teški metali</a:t>
            </a:r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Hemijsko zagađenje hrane</a:t>
            </a:r>
            <a:endParaRPr lang="bs-Cyrl-BA" dirty="0"/>
          </a:p>
        </p:txBody>
      </p:sp>
    </p:spTree>
    <p:extLst>
      <p:ext uri="{BB962C8B-B14F-4D97-AF65-F5344CB8AC3E}">
        <p14:creationId xmlns:p14="http://schemas.microsoft.com/office/powerpoint/2010/main" val="40195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Lucida Calligraphy" panose="03010101010101010101" pitchFamily="66" charset="0"/>
              </a:rPr>
              <a:t>Hemijska jedinjenja koja se u malim količinama dodaju hrani radi poboljšanja ukusa, boje, mirisa, čvrstine i kako bi im se produžio rok trajanja.</a:t>
            </a:r>
          </a:p>
          <a:p>
            <a:r>
              <a:rPr lang="bs-Latn-BA" dirty="0" smtClean="0">
                <a:latin typeface="Lucida Calligraphy" panose="03010101010101010101" pitchFamily="66" charset="0"/>
              </a:rPr>
              <a:t>proizvodi prehrambene industrije se danas ne mogu zamisliti bez raznih aditiva</a:t>
            </a:r>
          </a:p>
          <a:p>
            <a:pPr marL="109728" indent="0">
              <a:buNone/>
            </a:pPr>
            <a:endParaRPr lang="bs-Latn-BA" dirty="0" smtClean="0">
              <a:latin typeface="Lucida Calligraphy" panose="03010101010101010101" pitchFamily="66" charset="0"/>
            </a:endParaRPr>
          </a:p>
          <a:p>
            <a:endParaRPr lang="bs-Cyrl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dirty="0" smtClean="0">
                <a:latin typeface="Lucida Calligraphy" panose="03010101010101010101" pitchFamily="66" charset="0"/>
              </a:rPr>
              <a:t>Aditivi (dodaci hrani)</a:t>
            </a:r>
            <a:endParaRPr lang="bs-Cyrl-BA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3697605" cy="213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aktivni.si/media/cache/upload/Photo/2011/12/01/aditivi_gallery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05" y="4114800"/>
            <a:ext cx="4760595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8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554</Words>
  <Application>Microsoft Office PowerPoint</Application>
  <PresentationFormat>On-screen Show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Zagađivanje i zaštita životnih namirnica</vt:lpstr>
      <vt:lpstr>Šta je hrana?</vt:lpstr>
      <vt:lpstr>Hrana je izvor energije</vt:lpstr>
      <vt:lpstr>Životne namirnice</vt:lpstr>
      <vt:lpstr>Kako se hrana zagađuje?</vt:lpstr>
      <vt:lpstr>PowerPoint Presentation</vt:lpstr>
      <vt:lpstr>Izvori zagađenja hrane</vt:lpstr>
      <vt:lpstr>Hemijsko zagađenje hrane</vt:lpstr>
      <vt:lpstr>Aditivi (dodaci hrani)</vt:lpstr>
      <vt:lpstr>Tipovi aditiva: </vt:lpstr>
      <vt:lpstr>Konzervansi:</vt:lpstr>
      <vt:lpstr>PowerPoint Presentation</vt:lpstr>
      <vt:lpstr>Pesticidi </vt:lpstr>
      <vt:lpstr>Tipovi pesticida</vt:lpstr>
      <vt:lpstr>Važno!</vt:lpstr>
      <vt:lpstr>Stradanje zaštićenih vrsta od nacionalnog i međunarodnog značaja</vt:lpstr>
      <vt:lpstr>Masovni pomor životinja kod  Vršca</vt:lpstr>
      <vt:lpstr>Pomor pčela</vt:lpstr>
      <vt:lpstr>Teški metali</vt:lpstr>
      <vt:lpstr>PowerPoint Presentation</vt:lpstr>
      <vt:lpstr>Biološko zagađenje hrane</vt:lpstr>
      <vt:lpstr>PowerPoint Presentation</vt:lpstr>
      <vt:lpstr>PowerPoint Presentation</vt:lpstr>
      <vt:lpstr>Zaštita hrane od zagađenja</vt:lpstr>
      <vt:lpstr>PowerPoint Presentation</vt:lpstr>
      <vt:lpstr>Hvala na pažnji!!!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Zagađivanje i zaštita životnih namirnica</dc:title>
  <dc:creator>hp</dc:creator>
  <cp:lastModifiedBy>hp</cp:lastModifiedBy>
  <cp:revision>33</cp:revision>
  <dcterms:created xsi:type="dcterms:W3CDTF">2019-05-19T15:38:05Z</dcterms:created>
  <dcterms:modified xsi:type="dcterms:W3CDTF">2019-05-22T05:47:59Z</dcterms:modified>
</cp:coreProperties>
</file>